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4" r:id="rId2"/>
    <p:sldId id="339" r:id="rId3"/>
    <p:sldId id="327" r:id="rId4"/>
    <p:sldId id="328" r:id="rId5"/>
    <p:sldId id="345" r:id="rId6"/>
    <p:sldId id="340" r:id="rId7"/>
    <p:sldId id="335" r:id="rId8"/>
    <p:sldId id="341" r:id="rId9"/>
    <p:sldId id="342" r:id="rId10"/>
    <p:sldId id="343" r:id="rId11"/>
    <p:sldId id="344" r:id="rId12"/>
    <p:sldId id="346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Krzysztof Krak" initials="KK [4]" lastIdx="1" clrIdx="6">
    <p:extLst/>
  </p:cmAuthor>
  <p:cmAuthor id="1" name="Kotlarz Edyta" initials="KE" lastIdx="1" clrIdx="0">
    <p:extLst/>
  </p:cmAuthor>
  <p:cmAuthor id="8" name="Elredor w" initials="Ew" lastIdx="1" clrIdx="7">
    <p:extLst/>
  </p:cmAuthor>
  <p:cmAuthor id="2" name="Tadek Zawistowski" initials="TZ" lastIdx="6" clrIdx="1"/>
  <p:cmAuthor id="3" name="Maciej Wnuk" initials="MW" lastIdx="3" clrIdx="2">
    <p:extLst/>
  </p:cmAuthor>
  <p:cmAuthor id="4" name="Krzysztof Krak" initials="KK" lastIdx="1" clrIdx="3">
    <p:extLst/>
  </p:cmAuthor>
  <p:cmAuthor id="5" name="Krzysztof Krak" initials="KK [2]" lastIdx="1" clrIdx="4">
    <p:extLst/>
  </p:cmAuthor>
  <p:cmAuthor id="6" name="Krzysztof Krak" initials="KK [3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76092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731" autoAdjust="0"/>
    <p:restoredTop sz="78580" autoAdjust="0"/>
  </p:normalViewPr>
  <p:slideViewPr>
    <p:cSldViewPr>
      <p:cViewPr varScale="1">
        <p:scale>
          <a:sx n="71" d="100"/>
          <a:sy n="71" d="100"/>
        </p:scale>
        <p:origin x="78" y="972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754FB9-00D6-4A33-A494-7E6A6420C09A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7C7C68C-2655-4F27-B2D0-03FB86D2E8C7}">
      <dgm:prSet phldrT="[Tekst]" custT="1"/>
      <dgm:spPr/>
      <dgm:t>
        <a:bodyPr/>
        <a:lstStyle/>
        <a:p>
          <a:r>
            <a:rPr lang="pl-PL" sz="2000" dirty="0"/>
            <a:t>Rzecznik dyscyplinarny</a:t>
          </a:r>
        </a:p>
      </dgm:t>
    </dgm:pt>
    <dgm:pt modelId="{07613072-79BB-46A8-A3B2-4EE6E8750979}" type="parTrans" cxnId="{F9A5697D-74F4-45F3-B374-D8B5F744D0D1}">
      <dgm:prSet/>
      <dgm:spPr/>
      <dgm:t>
        <a:bodyPr/>
        <a:lstStyle/>
        <a:p>
          <a:endParaRPr lang="pl-PL" sz="2000"/>
        </a:p>
      </dgm:t>
    </dgm:pt>
    <dgm:pt modelId="{763CB4D8-9281-40D4-9D13-0D4DEDFC9F57}" type="sibTrans" cxnId="{F9A5697D-74F4-45F3-B374-D8B5F744D0D1}">
      <dgm:prSet/>
      <dgm:spPr/>
      <dgm:t>
        <a:bodyPr/>
        <a:lstStyle/>
        <a:p>
          <a:endParaRPr lang="pl-PL" sz="2000"/>
        </a:p>
      </dgm:t>
    </dgm:pt>
    <dgm:pt modelId="{191D947F-5CE2-44FD-963A-E6E73AA75A67}">
      <dgm:prSet phldrT="[Tekst]" custT="1"/>
      <dgm:spPr/>
      <dgm:t>
        <a:bodyPr/>
        <a:lstStyle/>
        <a:p>
          <a:r>
            <a:rPr lang="pl-PL" sz="1800" dirty="0"/>
            <a:t>Umorzenie</a:t>
          </a:r>
        </a:p>
      </dgm:t>
    </dgm:pt>
    <dgm:pt modelId="{984139F3-F15D-4BFB-B9D2-146E1A6D0B99}" type="parTrans" cxnId="{824D6679-63BE-4A1A-A195-F96740BE7C54}">
      <dgm:prSet/>
      <dgm:spPr/>
      <dgm:t>
        <a:bodyPr/>
        <a:lstStyle/>
        <a:p>
          <a:endParaRPr lang="pl-PL" sz="2000"/>
        </a:p>
      </dgm:t>
    </dgm:pt>
    <dgm:pt modelId="{B6F6307B-5AA7-419F-BE90-618C196E6B31}" type="sibTrans" cxnId="{824D6679-63BE-4A1A-A195-F96740BE7C54}">
      <dgm:prSet/>
      <dgm:spPr/>
      <dgm:t>
        <a:bodyPr/>
        <a:lstStyle/>
        <a:p>
          <a:endParaRPr lang="pl-PL" sz="2000"/>
        </a:p>
      </dgm:t>
    </dgm:pt>
    <dgm:pt modelId="{0D4E9C7B-BDEC-4832-8105-DD3BF80F682E}">
      <dgm:prSet phldrT="[Tekst]" custT="1"/>
      <dgm:spPr/>
      <dgm:t>
        <a:bodyPr/>
        <a:lstStyle/>
        <a:p>
          <a:r>
            <a:rPr lang="pl-PL" sz="1800" dirty="0"/>
            <a:t>Wniosek o ukaranie</a:t>
          </a:r>
        </a:p>
      </dgm:t>
    </dgm:pt>
    <dgm:pt modelId="{C29C51CD-9754-46B9-92D1-2AA4160B51B1}" type="parTrans" cxnId="{6303D766-E040-4A82-8272-5ECA1656C50B}">
      <dgm:prSet/>
      <dgm:spPr/>
      <dgm:t>
        <a:bodyPr/>
        <a:lstStyle/>
        <a:p>
          <a:endParaRPr lang="pl-PL" sz="2000"/>
        </a:p>
      </dgm:t>
    </dgm:pt>
    <dgm:pt modelId="{E0CF8EEC-8B53-4BE7-AD46-77558C7501CF}" type="sibTrans" cxnId="{6303D766-E040-4A82-8272-5ECA1656C50B}">
      <dgm:prSet/>
      <dgm:spPr/>
      <dgm:t>
        <a:bodyPr/>
        <a:lstStyle/>
        <a:p>
          <a:endParaRPr lang="pl-PL" sz="2000"/>
        </a:p>
      </dgm:t>
    </dgm:pt>
    <dgm:pt modelId="{073E1E19-E527-4D10-9081-EE7A93CA99FD}">
      <dgm:prSet phldrT="[Tekst]" custT="1"/>
      <dgm:spPr/>
      <dgm:t>
        <a:bodyPr/>
        <a:lstStyle/>
        <a:p>
          <a:r>
            <a:rPr lang="pl-PL" sz="2000" dirty="0"/>
            <a:t>Komisja Dyscyplinarna (KD)</a:t>
          </a:r>
        </a:p>
      </dgm:t>
    </dgm:pt>
    <dgm:pt modelId="{7BE746F3-AE29-4368-84B1-8285F2D7330E}" type="parTrans" cxnId="{BFDB64CE-6278-43A6-A840-4950DFF91265}">
      <dgm:prSet/>
      <dgm:spPr/>
      <dgm:t>
        <a:bodyPr/>
        <a:lstStyle/>
        <a:p>
          <a:endParaRPr lang="pl-PL" sz="2000"/>
        </a:p>
      </dgm:t>
    </dgm:pt>
    <dgm:pt modelId="{930A67EA-F3D6-4213-9581-AABCE51B5C26}" type="sibTrans" cxnId="{BFDB64CE-6278-43A6-A840-4950DFF91265}">
      <dgm:prSet/>
      <dgm:spPr/>
      <dgm:t>
        <a:bodyPr/>
        <a:lstStyle/>
        <a:p>
          <a:endParaRPr lang="pl-PL" sz="2000"/>
        </a:p>
      </dgm:t>
    </dgm:pt>
    <dgm:pt modelId="{01B1D410-B790-4D1A-9195-8566DB1AC5F2}">
      <dgm:prSet phldrT="[Tekst]" custT="1"/>
      <dgm:spPr/>
      <dgm:t>
        <a:bodyPr/>
        <a:lstStyle/>
        <a:p>
          <a:r>
            <a:rPr lang="pl-PL" sz="1800" dirty="0"/>
            <a:t>Uniewinnienie</a:t>
          </a:r>
        </a:p>
      </dgm:t>
    </dgm:pt>
    <dgm:pt modelId="{95DE80AF-6DA3-42B4-A351-140F7C2A9D8E}" type="parTrans" cxnId="{97087306-DD8F-435C-AFC9-615DFCC58496}">
      <dgm:prSet/>
      <dgm:spPr/>
      <dgm:t>
        <a:bodyPr/>
        <a:lstStyle/>
        <a:p>
          <a:endParaRPr lang="pl-PL" sz="2000"/>
        </a:p>
      </dgm:t>
    </dgm:pt>
    <dgm:pt modelId="{20557C54-77F1-40AB-B27C-8A1B069FE913}" type="sibTrans" cxnId="{97087306-DD8F-435C-AFC9-615DFCC58496}">
      <dgm:prSet/>
      <dgm:spPr/>
      <dgm:t>
        <a:bodyPr/>
        <a:lstStyle/>
        <a:p>
          <a:endParaRPr lang="pl-PL" sz="2000"/>
        </a:p>
      </dgm:t>
    </dgm:pt>
    <dgm:pt modelId="{EC850D00-A7A5-4D31-8BA0-4CA6060A2402}">
      <dgm:prSet phldrT="[Tekst]" custT="1"/>
      <dgm:spPr/>
      <dgm:t>
        <a:bodyPr/>
        <a:lstStyle/>
        <a:p>
          <a:r>
            <a:rPr lang="pl-PL" sz="1800" dirty="0"/>
            <a:t>Ukaranie</a:t>
          </a:r>
        </a:p>
      </dgm:t>
    </dgm:pt>
    <dgm:pt modelId="{296AA4E6-C49B-47D0-86B8-ABEA9ADD5C39}" type="parTrans" cxnId="{3F74F7B6-0716-4D87-8AEA-CE0FF99D194C}">
      <dgm:prSet/>
      <dgm:spPr/>
      <dgm:t>
        <a:bodyPr/>
        <a:lstStyle/>
        <a:p>
          <a:endParaRPr lang="pl-PL" sz="2000"/>
        </a:p>
      </dgm:t>
    </dgm:pt>
    <dgm:pt modelId="{2ECD0916-7E58-4AC4-9DA9-B94934A4BD30}" type="sibTrans" cxnId="{3F74F7B6-0716-4D87-8AEA-CE0FF99D194C}">
      <dgm:prSet/>
      <dgm:spPr/>
      <dgm:t>
        <a:bodyPr/>
        <a:lstStyle/>
        <a:p>
          <a:endParaRPr lang="pl-PL" sz="2000"/>
        </a:p>
      </dgm:t>
    </dgm:pt>
    <dgm:pt modelId="{7A26DA5F-D96A-40CD-B944-BC60D1DC21B0}">
      <dgm:prSet phldrT="[Tekst]" custT="1"/>
      <dgm:spPr/>
      <dgm:t>
        <a:bodyPr/>
        <a:lstStyle/>
        <a:p>
          <a:r>
            <a:rPr lang="pl-PL" sz="2000" dirty="0"/>
            <a:t>Wyższa Komisja Dyscyplinarna</a:t>
          </a:r>
        </a:p>
      </dgm:t>
    </dgm:pt>
    <dgm:pt modelId="{45A85EA0-B058-45F3-A2D6-55B0554F5331}" type="parTrans" cxnId="{2920C898-EB2B-49EC-A112-4187A1FFB725}">
      <dgm:prSet/>
      <dgm:spPr/>
      <dgm:t>
        <a:bodyPr/>
        <a:lstStyle/>
        <a:p>
          <a:endParaRPr lang="pl-PL" sz="2000"/>
        </a:p>
      </dgm:t>
    </dgm:pt>
    <dgm:pt modelId="{49FF7327-6E40-4EB3-8D2B-7C7EA62F9FBA}" type="sibTrans" cxnId="{2920C898-EB2B-49EC-A112-4187A1FFB725}">
      <dgm:prSet/>
      <dgm:spPr/>
      <dgm:t>
        <a:bodyPr/>
        <a:lstStyle/>
        <a:p>
          <a:endParaRPr lang="pl-PL" sz="2000"/>
        </a:p>
      </dgm:t>
    </dgm:pt>
    <dgm:pt modelId="{41910578-60EA-42F1-80B8-44CCBE8F19A3}">
      <dgm:prSet phldrT="[Tekst]" custT="1"/>
      <dgm:spPr/>
      <dgm:t>
        <a:bodyPr/>
        <a:lstStyle/>
        <a:p>
          <a:r>
            <a:rPr lang="pl-PL" sz="1800" dirty="0"/>
            <a:t>Uniewinnienie</a:t>
          </a:r>
        </a:p>
      </dgm:t>
    </dgm:pt>
    <dgm:pt modelId="{1835E338-B603-4118-A325-9282FA6CEADD}" type="parTrans" cxnId="{FF09ED25-F1B8-4D35-A2B1-41D35145A545}">
      <dgm:prSet/>
      <dgm:spPr/>
      <dgm:t>
        <a:bodyPr/>
        <a:lstStyle/>
        <a:p>
          <a:endParaRPr lang="pl-PL" sz="2000"/>
        </a:p>
      </dgm:t>
    </dgm:pt>
    <dgm:pt modelId="{86AF7B49-C1BA-4247-AA32-8FF122E09A65}" type="sibTrans" cxnId="{FF09ED25-F1B8-4D35-A2B1-41D35145A545}">
      <dgm:prSet/>
      <dgm:spPr/>
      <dgm:t>
        <a:bodyPr/>
        <a:lstStyle/>
        <a:p>
          <a:endParaRPr lang="pl-PL" sz="2000"/>
        </a:p>
      </dgm:t>
    </dgm:pt>
    <dgm:pt modelId="{D39B625F-E374-493D-A8C1-16125FF91222}">
      <dgm:prSet phldrT="[Tekst]" custT="1"/>
      <dgm:spPr/>
      <dgm:t>
        <a:bodyPr/>
        <a:lstStyle/>
        <a:p>
          <a:r>
            <a:rPr lang="pl-PL" sz="1800" dirty="0"/>
            <a:t>Utrzymanie </a:t>
          </a:r>
          <a:r>
            <a:rPr lang="pl-PL" sz="1800" dirty="0" smtClean="0"/>
            <a:t>orzeczenia</a:t>
          </a:r>
          <a:endParaRPr lang="pl-PL" sz="1800" dirty="0"/>
        </a:p>
      </dgm:t>
    </dgm:pt>
    <dgm:pt modelId="{00511137-63DB-4180-8C09-DEE07D9F8AE4}" type="parTrans" cxnId="{FBE6ADAD-51A2-4F12-8953-809BAE7C6DE3}">
      <dgm:prSet/>
      <dgm:spPr/>
      <dgm:t>
        <a:bodyPr/>
        <a:lstStyle/>
        <a:p>
          <a:endParaRPr lang="pl-PL" sz="2000"/>
        </a:p>
      </dgm:t>
    </dgm:pt>
    <dgm:pt modelId="{969F9CB3-8083-49D5-B517-1DD8CFF1E00C}" type="sibTrans" cxnId="{FBE6ADAD-51A2-4F12-8953-809BAE7C6DE3}">
      <dgm:prSet/>
      <dgm:spPr/>
      <dgm:t>
        <a:bodyPr/>
        <a:lstStyle/>
        <a:p>
          <a:endParaRPr lang="pl-PL" sz="2000"/>
        </a:p>
      </dgm:t>
    </dgm:pt>
    <dgm:pt modelId="{7B8855B9-DFCB-43BC-9A2A-4313FA1C8952}">
      <dgm:prSet phldrT="[Tekst]" custT="1"/>
      <dgm:spPr/>
      <dgm:t>
        <a:bodyPr/>
        <a:lstStyle/>
        <a:p>
          <a:r>
            <a:rPr lang="pl-PL" sz="2000" dirty="0"/>
            <a:t>Sąd Pracy i Ubezpieczeń Społecznych</a:t>
          </a:r>
        </a:p>
      </dgm:t>
    </dgm:pt>
    <dgm:pt modelId="{7EA0465A-4374-488A-87DB-0887B3FF8445}" type="parTrans" cxnId="{75E2007E-C614-4813-BF05-3AF9AD5263A2}">
      <dgm:prSet/>
      <dgm:spPr/>
      <dgm:t>
        <a:bodyPr/>
        <a:lstStyle/>
        <a:p>
          <a:endParaRPr lang="pl-PL" sz="2000"/>
        </a:p>
      </dgm:t>
    </dgm:pt>
    <dgm:pt modelId="{037FAEB7-9E33-4667-B3CF-4C6EFB61F237}" type="sibTrans" cxnId="{75E2007E-C614-4813-BF05-3AF9AD5263A2}">
      <dgm:prSet/>
      <dgm:spPr/>
      <dgm:t>
        <a:bodyPr/>
        <a:lstStyle/>
        <a:p>
          <a:endParaRPr lang="pl-PL" sz="2000"/>
        </a:p>
      </dgm:t>
    </dgm:pt>
    <dgm:pt modelId="{FD1DD509-3ACE-4F60-AD2C-ADE2E116A386}">
      <dgm:prSet phldrT="[Tekst]" custT="1"/>
      <dgm:spPr/>
      <dgm:t>
        <a:bodyPr/>
        <a:lstStyle/>
        <a:p>
          <a:r>
            <a:rPr lang="pl-PL" sz="1800" dirty="0"/>
            <a:t>Ocena orzeczenia WKD</a:t>
          </a:r>
        </a:p>
      </dgm:t>
    </dgm:pt>
    <dgm:pt modelId="{64047229-6802-44F4-86DE-4C1313DA178B}" type="parTrans" cxnId="{44C360A7-BB62-4001-BA5C-A0B09337EBB8}">
      <dgm:prSet/>
      <dgm:spPr/>
      <dgm:t>
        <a:bodyPr/>
        <a:lstStyle/>
        <a:p>
          <a:endParaRPr lang="pl-PL" sz="2000"/>
        </a:p>
      </dgm:t>
    </dgm:pt>
    <dgm:pt modelId="{471FCE5E-3F83-4D3B-9FA2-BD6CB9AE4181}" type="sibTrans" cxnId="{44C360A7-BB62-4001-BA5C-A0B09337EBB8}">
      <dgm:prSet/>
      <dgm:spPr/>
      <dgm:t>
        <a:bodyPr/>
        <a:lstStyle/>
        <a:p>
          <a:endParaRPr lang="pl-PL" sz="2000"/>
        </a:p>
      </dgm:t>
    </dgm:pt>
    <dgm:pt modelId="{82F1C89C-4786-4601-A074-9B6979E3345E}">
      <dgm:prSet phldrT="[Tekst]" custT="1"/>
      <dgm:spPr/>
      <dgm:t>
        <a:bodyPr/>
        <a:lstStyle/>
        <a:p>
          <a:r>
            <a:rPr lang="pl-PL" sz="1800"/>
            <a:t>Zwrot </a:t>
          </a:r>
          <a:r>
            <a:rPr lang="pl-PL" sz="1800" dirty="0"/>
            <a:t>do KD</a:t>
          </a:r>
        </a:p>
      </dgm:t>
    </dgm:pt>
    <dgm:pt modelId="{32277CF8-EB42-4616-9CB8-2F18138A15DA}" type="parTrans" cxnId="{02009249-E75E-4821-AFCC-786C637F7181}">
      <dgm:prSet/>
      <dgm:spPr/>
      <dgm:t>
        <a:bodyPr/>
        <a:lstStyle/>
        <a:p>
          <a:endParaRPr lang="pl-PL" sz="2000"/>
        </a:p>
      </dgm:t>
    </dgm:pt>
    <dgm:pt modelId="{B43AE81F-7604-49E4-A378-7464D9A0C9B2}" type="sibTrans" cxnId="{02009249-E75E-4821-AFCC-786C637F7181}">
      <dgm:prSet/>
      <dgm:spPr/>
      <dgm:t>
        <a:bodyPr/>
        <a:lstStyle/>
        <a:p>
          <a:endParaRPr lang="pl-PL" sz="2000"/>
        </a:p>
      </dgm:t>
    </dgm:pt>
    <dgm:pt modelId="{E233AD13-0A95-4610-B4F0-27BF724A193D}">
      <dgm:prSet phldrT="[Tekst]" custT="1"/>
      <dgm:spPr/>
      <dgm:t>
        <a:bodyPr/>
        <a:lstStyle/>
        <a:p>
          <a:r>
            <a:rPr lang="pl-PL" sz="2000" dirty="0"/>
            <a:t>Dyrektor generalny</a:t>
          </a:r>
        </a:p>
      </dgm:t>
    </dgm:pt>
    <dgm:pt modelId="{7F14A1D9-D74C-4218-BA0D-318924EE531C}" type="parTrans" cxnId="{6D20B45B-80D9-4EA4-AB54-51A2924D29A9}">
      <dgm:prSet/>
      <dgm:spPr/>
      <dgm:t>
        <a:bodyPr/>
        <a:lstStyle/>
        <a:p>
          <a:endParaRPr lang="pl-PL" sz="2000"/>
        </a:p>
      </dgm:t>
    </dgm:pt>
    <dgm:pt modelId="{A9D68C32-8CAC-4761-A6C9-C35B3881A952}" type="sibTrans" cxnId="{6D20B45B-80D9-4EA4-AB54-51A2924D29A9}">
      <dgm:prSet/>
      <dgm:spPr/>
      <dgm:t>
        <a:bodyPr/>
        <a:lstStyle/>
        <a:p>
          <a:endParaRPr lang="pl-PL" sz="2000"/>
        </a:p>
      </dgm:t>
    </dgm:pt>
    <dgm:pt modelId="{9FF4CA82-A642-4EB0-AC2F-F43D8605ECD8}">
      <dgm:prSet phldrT="[Tekst]" custT="1"/>
      <dgm:spPr/>
      <dgm:t>
        <a:bodyPr/>
        <a:lstStyle/>
        <a:p>
          <a:r>
            <a:rPr lang="pl-PL" sz="1800" dirty="0"/>
            <a:t>Wniosek o wszczęcie postępowania</a:t>
          </a:r>
        </a:p>
      </dgm:t>
    </dgm:pt>
    <dgm:pt modelId="{61BE8B64-109D-4D2A-9608-87317EDFD76D}" type="parTrans" cxnId="{8A13F024-CE87-4F89-A4F9-4F6A9104F287}">
      <dgm:prSet/>
      <dgm:spPr/>
      <dgm:t>
        <a:bodyPr/>
        <a:lstStyle/>
        <a:p>
          <a:endParaRPr lang="pl-PL" sz="2000"/>
        </a:p>
      </dgm:t>
    </dgm:pt>
    <dgm:pt modelId="{DD77F562-15B2-419F-BA9C-A08446AA427F}" type="sibTrans" cxnId="{8A13F024-CE87-4F89-A4F9-4F6A9104F287}">
      <dgm:prSet/>
      <dgm:spPr/>
      <dgm:t>
        <a:bodyPr/>
        <a:lstStyle/>
        <a:p>
          <a:endParaRPr lang="pl-PL" sz="2000"/>
        </a:p>
      </dgm:t>
    </dgm:pt>
    <dgm:pt modelId="{A53985D1-78A8-48BB-9938-69B0EBB14E1C}" type="pres">
      <dgm:prSet presAssocID="{62754FB9-00D6-4A33-A494-7E6A6420C0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958426C-49EC-4D53-B13C-2C315ED08126}" type="pres">
      <dgm:prSet presAssocID="{7B8855B9-DFCB-43BC-9A2A-4313FA1C8952}" presName="boxAndChildren" presStyleCnt="0"/>
      <dgm:spPr/>
    </dgm:pt>
    <dgm:pt modelId="{1B22120B-F986-4AFE-83DD-E866D54C06CC}" type="pres">
      <dgm:prSet presAssocID="{7B8855B9-DFCB-43BC-9A2A-4313FA1C8952}" presName="parentTextBox" presStyleLbl="node1" presStyleIdx="0" presStyleCnt="5"/>
      <dgm:spPr/>
      <dgm:t>
        <a:bodyPr/>
        <a:lstStyle/>
        <a:p>
          <a:endParaRPr lang="pl-PL"/>
        </a:p>
      </dgm:t>
    </dgm:pt>
    <dgm:pt modelId="{E27252BE-1115-45E1-AC70-BE2BE91FC656}" type="pres">
      <dgm:prSet presAssocID="{7B8855B9-DFCB-43BC-9A2A-4313FA1C8952}" presName="entireBox" presStyleLbl="node1" presStyleIdx="0" presStyleCnt="5"/>
      <dgm:spPr/>
      <dgm:t>
        <a:bodyPr/>
        <a:lstStyle/>
        <a:p>
          <a:endParaRPr lang="pl-PL"/>
        </a:p>
      </dgm:t>
    </dgm:pt>
    <dgm:pt modelId="{F82C8F48-D540-4CBA-B800-BB933BAF8037}" type="pres">
      <dgm:prSet presAssocID="{7B8855B9-DFCB-43BC-9A2A-4313FA1C8952}" presName="descendantBox" presStyleCnt="0"/>
      <dgm:spPr/>
    </dgm:pt>
    <dgm:pt modelId="{7920FCC9-F048-4E61-A27E-E89300006CDC}" type="pres">
      <dgm:prSet presAssocID="{FD1DD509-3ACE-4F60-AD2C-ADE2E116A386}" presName="childTextBox" presStyleLbl="fgAccFollowNode1" presStyleIdx="0" presStyleCnt="9" custScaleY="843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844B9B2-E6F0-4B56-90E6-6E13BCE724A7}" type="pres">
      <dgm:prSet presAssocID="{49FF7327-6E40-4EB3-8D2B-7C7EA62F9FBA}" presName="sp" presStyleCnt="0"/>
      <dgm:spPr/>
    </dgm:pt>
    <dgm:pt modelId="{060CFCC3-1EAF-46C4-931A-4B1CDEFABBB5}" type="pres">
      <dgm:prSet presAssocID="{7A26DA5F-D96A-40CD-B944-BC60D1DC21B0}" presName="arrowAndChildren" presStyleCnt="0"/>
      <dgm:spPr/>
    </dgm:pt>
    <dgm:pt modelId="{CFBB6856-A72F-4285-9EFB-D8E9FD166A17}" type="pres">
      <dgm:prSet presAssocID="{7A26DA5F-D96A-40CD-B944-BC60D1DC21B0}" presName="parentTextArrow" presStyleLbl="node1" presStyleIdx="0" presStyleCnt="5"/>
      <dgm:spPr/>
      <dgm:t>
        <a:bodyPr/>
        <a:lstStyle/>
        <a:p>
          <a:endParaRPr lang="pl-PL"/>
        </a:p>
      </dgm:t>
    </dgm:pt>
    <dgm:pt modelId="{FEB58E5A-B6B1-4CAB-B46D-1725D1FB4702}" type="pres">
      <dgm:prSet presAssocID="{7A26DA5F-D96A-40CD-B944-BC60D1DC21B0}" presName="arrow" presStyleLbl="node1" presStyleIdx="1" presStyleCnt="5"/>
      <dgm:spPr/>
      <dgm:t>
        <a:bodyPr/>
        <a:lstStyle/>
        <a:p>
          <a:endParaRPr lang="pl-PL"/>
        </a:p>
      </dgm:t>
    </dgm:pt>
    <dgm:pt modelId="{035DCF05-D923-42A3-A1C6-5EC7F3DC20EB}" type="pres">
      <dgm:prSet presAssocID="{7A26DA5F-D96A-40CD-B944-BC60D1DC21B0}" presName="descendantArrow" presStyleCnt="0"/>
      <dgm:spPr/>
    </dgm:pt>
    <dgm:pt modelId="{2B896B36-0679-4905-9006-2C4A1CCCF555}" type="pres">
      <dgm:prSet presAssocID="{41910578-60EA-42F1-80B8-44CCBE8F19A3}" presName="childTextArrow" presStyleLbl="fgAccFollowNode1" presStyleIdx="1" presStyleCnt="9" custScaleX="7370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7C11600-A30F-475F-996E-F386AEC09723}" type="pres">
      <dgm:prSet presAssocID="{D39B625F-E374-493D-A8C1-16125FF91222}" presName="childTextArrow" presStyleLbl="fg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3E71BB8-A45A-4209-BFE2-241D3AA021EC}" type="pres">
      <dgm:prSet presAssocID="{82F1C89C-4786-4601-A074-9B6979E3345E}" presName="childTextArrow" presStyleLbl="fgAccFollowNode1" presStyleIdx="3" presStyleCnt="9" custScaleX="6410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AD3BAC3-C457-4AC3-AC5F-2F1D969CC6B3}" type="pres">
      <dgm:prSet presAssocID="{930A67EA-F3D6-4213-9581-AABCE51B5C26}" presName="sp" presStyleCnt="0"/>
      <dgm:spPr/>
    </dgm:pt>
    <dgm:pt modelId="{A5C9AF26-4327-436D-8107-D356271F4ADF}" type="pres">
      <dgm:prSet presAssocID="{073E1E19-E527-4D10-9081-EE7A93CA99FD}" presName="arrowAndChildren" presStyleCnt="0"/>
      <dgm:spPr/>
    </dgm:pt>
    <dgm:pt modelId="{EB738AA4-CC1F-4AED-818D-30DDB84A84A5}" type="pres">
      <dgm:prSet presAssocID="{073E1E19-E527-4D10-9081-EE7A93CA99FD}" presName="parentTextArrow" presStyleLbl="node1" presStyleIdx="1" presStyleCnt="5"/>
      <dgm:spPr/>
      <dgm:t>
        <a:bodyPr/>
        <a:lstStyle/>
        <a:p>
          <a:endParaRPr lang="pl-PL"/>
        </a:p>
      </dgm:t>
    </dgm:pt>
    <dgm:pt modelId="{46873168-0EBA-4B28-92FC-BABCB91B5815}" type="pres">
      <dgm:prSet presAssocID="{073E1E19-E527-4D10-9081-EE7A93CA99FD}" presName="arrow" presStyleLbl="node1" presStyleIdx="2" presStyleCnt="5"/>
      <dgm:spPr/>
      <dgm:t>
        <a:bodyPr/>
        <a:lstStyle/>
        <a:p>
          <a:endParaRPr lang="pl-PL"/>
        </a:p>
      </dgm:t>
    </dgm:pt>
    <dgm:pt modelId="{E5434E4B-1851-46ED-9FC8-0E7822382AE5}" type="pres">
      <dgm:prSet presAssocID="{073E1E19-E527-4D10-9081-EE7A93CA99FD}" presName="descendantArrow" presStyleCnt="0"/>
      <dgm:spPr/>
    </dgm:pt>
    <dgm:pt modelId="{519E1F74-7D16-4E9C-81C5-746B69962586}" type="pres">
      <dgm:prSet presAssocID="{01B1D410-B790-4D1A-9195-8566DB1AC5F2}" presName="childTextArrow" presStyleLbl="fg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2B5953A-A993-4E54-AF54-819DCC7CF0DE}" type="pres">
      <dgm:prSet presAssocID="{EC850D00-A7A5-4D31-8BA0-4CA6060A2402}" presName="childTextArrow" presStyleLbl="fg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C2BFD70-46AA-4F9D-AE12-8A84C7E5005D}" type="pres">
      <dgm:prSet presAssocID="{763CB4D8-9281-40D4-9D13-0D4DEDFC9F57}" presName="sp" presStyleCnt="0"/>
      <dgm:spPr/>
    </dgm:pt>
    <dgm:pt modelId="{E4074261-28E7-47E0-B43C-D4FCAEDB51D3}" type="pres">
      <dgm:prSet presAssocID="{C7C7C68C-2655-4F27-B2D0-03FB86D2E8C7}" presName="arrowAndChildren" presStyleCnt="0"/>
      <dgm:spPr/>
    </dgm:pt>
    <dgm:pt modelId="{BA312B8D-E821-4805-925F-D388BB13F7E8}" type="pres">
      <dgm:prSet presAssocID="{C7C7C68C-2655-4F27-B2D0-03FB86D2E8C7}" presName="parentTextArrow" presStyleLbl="node1" presStyleIdx="2" presStyleCnt="5"/>
      <dgm:spPr/>
      <dgm:t>
        <a:bodyPr/>
        <a:lstStyle/>
        <a:p>
          <a:endParaRPr lang="pl-PL"/>
        </a:p>
      </dgm:t>
    </dgm:pt>
    <dgm:pt modelId="{042519C8-B0A2-47ED-AF9E-05EA26E1E43B}" type="pres">
      <dgm:prSet presAssocID="{C7C7C68C-2655-4F27-B2D0-03FB86D2E8C7}" presName="arrow" presStyleLbl="node1" presStyleIdx="3" presStyleCnt="5" custLinFactNeighborX="1563" custLinFactNeighborY="-123"/>
      <dgm:spPr/>
      <dgm:t>
        <a:bodyPr/>
        <a:lstStyle/>
        <a:p>
          <a:endParaRPr lang="pl-PL"/>
        </a:p>
      </dgm:t>
    </dgm:pt>
    <dgm:pt modelId="{CB481FBF-AFCB-4B8A-B3B1-36F23D98C5AC}" type="pres">
      <dgm:prSet presAssocID="{C7C7C68C-2655-4F27-B2D0-03FB86D2E8C7}" presName="descendantArrow" presStyleCnt="0"/>
      <dgm:spPr/>
    </dgm:pt>
    <dgm:pt modelId="{431399EB-9AAA-4CF0-9348-EEDABA5B0063}" type="pres">
      <dgm:prSet presAssocID="{191D947F-5CE2-44FD-963A-E6E73AA75A67}" presName="childTextArrow" presStyleLbl="fgAccFollowNode1" presStyleIdx="6" presStyleCnt="9" custScaleY="10157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E3DA945-9E61-4696-A5DA-02B45070DF62}" type="pres">
      <dgm:prSet presAssocID="{0D4E9C7B-BDEC-4832-8105-DD3BF80F682E}" presName="childTextArrow" presStyleLbl="fgAccFollowNode1" presStyleIdx="7" presStyleCnt="9" custScaleX="27914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1ACE2E2-7135-4FF1-99C7-06CE684B50F1}" type="pres">
      <dgm:prSet presAssocID="{A9D68C32-8CAC-4761-A6C9-C35B3881A952}" presName="sp" presStyleCnt="0"/>
      <dgm:spPr/>
    </dgm:pt>
    <dgm:pt modelId="{8270ED85-D3AA-40FF-BE4E-B3C955FE9C82}" type="pres">
      <dgm:prSet presAssocID="{E233AD13-0A95-4610-B4F0-27BF724A193D}" presName="arrowAndChildren" presStyleCnt="0"/>
      <dgm:spPr/>
    </dgm:pt>
    <dgm:pt modelId="{46BF9DAD-8B6C-4D68-8091-DF22F2A91E98}" type="pres">
      <dgm:prSet presAssocID="{E233AD13-0A95-4610-B4F0-27BF724A193D}" presName="parentTextArrow" presStyleLbl="node1" presStyleIdx="3" presStyleCnt="5"/>
      <dgm:spPr/>
      <dgm:t>
        <a:bodyPr/>
        <a:lstStyle/>
        <a:p>
          <a:endParaRPr lang="pl-PL"/>
        </a:p>
      </dgm:t>
    </dgm:pt>
    <dgm:pt modelId="{A17AD8BD-BF1D-4DCC-BFA1-51DAEC7F214A}" type="pres">
      <dgm:prSet presAssocID="{E233AD13-0A95-4610-B4F0-27BF724A193D}" presName="arrow" presStyleLbl="node1" presStyleIdx="4" presStyleCnt="5"/>
      <dgm:spPr/>
      <dgm:t>
        <a:bodyPr/>
        <a:lstStyle/>
        <a:p>
          <a:endParaRPr lang="pl-PL"/>
        </a:p>
      </dgm:t>
    </dgm:pt>
    <dgm:pt modelId="{BF5DDA57-02BD-4DEE-9B3A-5651FF729224}" type="pres">
      <dgm:prSet presAssocID="{E233AD13-0A95-4610-B4F0-27BF724A193D}" presName="descendantArrow" presStyleCnt="0"/>
      <dgm:spPr/>
    </dgm:pt>
    <dgm:pt modelId="{AE46570C-93EE-42AB-BC96-8E8359A7698A}" type="pres">
      <dgm:prSet presAssocID="{9FF4CA82-A642-4EB0-AC2F-F43D8605ECD8}" presName="childTextArrow" presStyleLbl="fg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24D6679-63BE-4A1A-A195-F96740BE7C54}" srcId="{C7C7C68C-2655-4F27-B2D0-03FB86D2E8C7}" destId="{191D947F-5CE2-44FD-963A-E6E73AA75A67}" srcOrd="0" destOrd="0" parTransId="{984139F3-F15D-4BFB-B9D2-146E1A6D0B99}" sibTransId="{B6F6307B-5AA7-419F-BE90-618C196E6B31}"/>
    <dgm:cxn modelId="{42D6A43B-DC95-4856-B690-5CEA55F007D3}" type="presOf" srcId="{FD1DD509-3ACE-4F60-AD2C-ADE2E116A386}" destId="{7920FCC9-F048-4E61-A27E-E89300006CDC}" srcOrd="0" destOrd="0" presId="urn:microsoft.com/office/officeart/2005/8/layout/process4"/>
    <dgm:cxn modelId="{667CA862-885E-4D90-BE5C-DAA019F756AC}" type="presOf" srcId="{073E1E19-E527-4D10-9081-EE7A93CA99FD}" destId="{46873168-0EBA-4B28-92FC-BABCB91B5815}" srcOrd="1" destOrd="0" presId="urn:microsoft.com/office/officeart/2005/8/layout/process4"/>
    <dgm:cxn modelId="{CC0D861D-B856-41FA-B8A7-E8E48677BE58}" type="presOf" srcId="{E233AD13-0A95-4610-B4F0-27BF724A193D}" destId="{46BF9DAD-8B6C-4D68-8091-DF22F2A91E98}" srcOrd="0" destOrd="0" presId="urn:microsoft.com/office/officeart/2005/8/layout/process4"/>
    <dgm:cxn modelId="{75E2007E-C614-4813-BF05-3AF9AD5263A2}" srcId="{62754FB9-00D6-4A33-A494-7E6A6420C09A}" destId="{7B8855B9-DFCB-43BC-9A2A-4313FA1C8952}" srcOrd="4" destOrd="0" parTransId="{7EA0465A-4374-488A-87DB-0887B3FF8445}" sibTransId="{037FAEB7-9E33-4667-B3CF-4C6EFB61F237}"/>
    <dgm:cxn modelId="{BFDB64CE-6278-43A6-A840-4950DFF91265}" srcId="{62754FB9-00D6-4A33-A494-7E6A6420C09A}" destId="{073E1E19-E527-4D10-9081-EE7A93CA99FD}" srcOrd="2" destOrd="0" parTransId="{7BE746F3-AE29-4368-84B1-8285F2D7330E}" sibTransId="{930A67EA-F3D6-4213-9581-AABCE51B5C26}"/>
    <dgm:cxn modelId="{C94A8953-2CC0-48CC-839C-1BE79DEB14F0}" type="presOf" srcId="{62754FB9-00D6-4A33-A494-7E6A6420C09A}" destId="{A53985D1-78A8-48BB-9938-69B0EBB14E1C}" srcOrd="0" destOrd="0" presId="urn:microsoft.com/office/officeart/2005/8/layout/process4"/>
    <dgm:cxn modelId="{97087306-DD8F-435C-AFC9-615DFCC58496}" srcId="{073E1E19-E527-4D10-9081-EE7A93CA99FD}" destId="{01B1D410-B790-4D1A-9195-8566DB1AC5F2}" srcOrd="0" destOrd="0" parTransId="{95DE80AF-6DA3-42B4-A351-140F7C2A9D8E}" sibTransId="{20557C54-77F1-40AB-B27C-8A1B069FE913}"/>
    <dgm:cxn modelId="{AC321926-39AD-44B7-B52F-60276CD41298}" type="presOf" srcId="{01B1D410-B790-4D1A-9195-8566DB1AC5F2}" destId="{519E1F74-7D16-4E9C-81C5-746B69962586}" srcOrd="0" destOrd="0" presId="urn:microsoft.com/office/officeart/2005/8/layout/process4"/>
    <dgm:cxn modelId="{929C2BA7-42FF-4DF1-8B8E-DCCCD9B340AE}" type="presOf" srcId="{073E1E19-E527-4D10-9081-EE7A93CA99FD}" destId="{EB738AA4-CC1F-4AED-818D-30DDB84A84A5}" srcOrd="0" destOrd="0" presId="urn:microsoft.com/office/officeart/2005/8/layout/process4"/>
    <dgm:cxn modelId="{1A22B8C6-C76F-4D06-A517-27FC4D92C740}" type="presOf" srcId="{9FF4CA82-A642-4EB0-AC2F-F43D8605ECD8}" destId="{AE46570C-93EE-42AB-BC96-8E8359A7698A}" srcOrd="0" destOrd="0" presId="urn:microsoft.com/office/officeart/2005/8/layout/process4"/>
    <dgm:cxn modelId="{2920C898-EB2B-49EC-A112-4187A1FFB725}" srcId="{62754FB9-00D6-4A33-A494-7E6A6420C09A}" destId="{7A26DA5F-D96A-40CD-B944-BC60D1DC21B0}" srcOrd="3" destOrd="0" parTransId="{45A85EA0-B058-45F3-A2D6-55B0554F5331}" sibTransId="{49FF7327-6E40-4EB3-8D2B-7C7EA62F9FBA}"/>
    <dgm:cxn modelId="{DD49B718-74B9-40DA-AFF8-B11E8F52C7FF}" type="presOf" srcId="{41910578-60EA-42F1-80B8-44CCBE8F19A3}" destId="{2B896B36-0679-4905-9006-2C4A1CCCF555}" srcOrd="0" destOrd="0" presId="urn:microsoft.com/office/officeart/2005/8/layout/process4"/>
    <dgm:cxn modelId="{01436340-DCCB-4A01-AB54-E75C689687F3}" type="presOf" srcId="{EC850D00-A7A5-4D31-8BA0-4CA6060A2402}" destId="{22B5953A-A993-4E54-AF54-819DCC7CF0DE}" srcOrd="0" destOrd="0" presId="urn:microsoft.com/office/officeart/2005/8/layout/process4"/>
    <dgm:cxn modelId="{7BCEC8F5-8FFA-4D55-94D9-1265FA2653A1}" type="presOf" srcId="{7A26DA5F-D96A-40CD-B944-BC60D1DC21B0}" destId="{CFBB6856-A72F-4285-9EFB-D8E9FD166A17}" srcOrd="0" destOrd="0" presId="urn:microsoft.com/office/officeart/2005/8/layout/process4"/>
    <dgm:cxn modelId="{C4E73846-556C-4FC0-B4FF-F753D8EE013B}" type="presOf" srcId="{D39B625F-E374-493D-A8C1-16125FF91222}" destId="{D7C11600-A30F-475F-996E-F386AEC09723}" srcOrd="0" destOrd="0" presId="urn:microsoft.com/office/officeart/2005/8/layout/process4"/>
    <dgm:cxn modelId="{7D25F138-FB1B-4EF7-BF22-CC95A8120CD3}" type="presOf" srcId="{191D947F-5CE2-44FD-963A-E6E73AA75A67}" destId="{431399EB-9AAA-4CF0-9348-EEDABA5B0063}" srcOrd="0" destOrd="0" presId="urn:microsoft.com/office/officeart/2005/8/layout/process4"/>
    <dgm:cxn modelId="{2EBA88C3-0FFC-41D9-B307-8D354EBBBF48}" type="presOf" srcId="{7B8855B9-DFCB-43BC-9A2A-4313FA1C8952}" destId="{1B22120B-F986-4AFE-83DD-E866D54C06CC}" srcOrd="0" destOrd="0" presId="urn:microsoft.com/office/officeart/2005/8/layout/process4"/>
    <dgm:cxn modelId="{FBE6ADAD-51A2-4F12-8953-809BAE7C6DE3}" srcId="{7A26DA5F-D96A-40CD-B944-BC60D1DC21B0}" destId="{D39B625F-E374-493D-A8C1-16125FF91222}" srcOrd="1" destOrd="0" parTransId="{00511137-63DB-4180-8C09-DEE07D9F8AE4}" sibTransId="{969F9CB3-8083-49D5-B517-1DD8CFF1E00C}"/>
    <dgm:cxn modelId="{6303D766-E040-4A82-8272-5ECA1656C50B}" srcId="{C7C7C68C-2655-4F27-B2D0-03FB86D2E8C7}" destId="{0D4E9C7B-BDEC-4832-8105-DD3BF80F682E}" srcOrd="1" destOrd="0" parTransId="{C29C51CD-9754-46B9-92D1-2AA4160B51B1}" sibTransId="{E0CF8EEC-8B53-4BE7-AD46-77558C7501CF}"/>
    <dgm:cxn modelId="{8A13F024-CE87-4F89-A4F9-4F6A9104F287}" srcId="{E233AD13-0A95-4610-B4F0-27BF724A193D}" destId="{9FF4CA82-A642-4EB0-AC2F-F43D8605ECD8}" srcOrd="0" destOrd="0" parTransId="{61BE8B64-109D-4D2A-9608-87317EDFD76D}" sibTransId="{DD77F562-15B2-419F-BA9C-A08446AA427F}"/>
    <dgm:cxn modelId="{EBFAFF93-3AF4-4A53-BC4A-B7134A931C2F}" type="presOf" srcId="{E233AD13-0A95-4610-B4F0-27BF724A193D}" destId="{A17AD8BD-BF1D-4DCC-BFA1-51DAEC7F214A}" srcOrd="1" destOrd="0" presId="urn:microsoft.com/office/officeart/2005/8/layout/process4"/>
    <dgm:cxn modelId="{FF09ED25-F1B8-4D35-A2B1-41D35145A545}" srcId="{7A26DA5F-D96A-40CD-B944-BC60D1DC21B0}" destId="{41910578-60EA-42F1-80B8-44CCBE8F19A3}" srcOrd="0" destOrd="0" parTransId="{1835E338-B603-4118-A325-9282FA6CEADD}" sibTransId="{86AF7B49-C1BA-4247-AA32-8FF122E09A65}"/>
    <dgm:cxn modelId="{65DEABE7-8024-4A8B-9E20-5281012D47C8}" type="presOf" srcId="{82F1C89C-4786-4601-A074-9B6979E3345E}" destId="{F3E71BB8-A45A-4209-BFE2-241D3AA021EC}" srcOrd="0" destOrd="0" presId="urn:microsoft.com/office/officeart/2005/8/layout/process4"/>
    <dgm:cxn modelId="{78FD4A94-F19F-4F29-8CFE-ABB2AC09D392}" type="presOf" srcId="{7A26DA5F-D96A-40CD-B944-BC60D1DC21B0}" destId="{FEB58E5A-B6B1-4CAB-B46D-1725D1FB4702}" srcOrd="1" destOrd="0" presId="urn:microsoft.com/office/officeart/2005/8/layout/process4"/>
    <dgm:cxn modelId="{02009249-E75E-4821-AFCC-786C637F7181}" srcId="{7A26DA5F-D96A-40CD-B944-BC60D1DC21B0}" destId="{82F1C89C-4786-4601-A074-9B6979E3345E}" srcOrd="2" destOrd="0" parTransId="{32277CF8-EB42-4616-9CB8-2F18138A15DA}" sibTransId="{B43AE81F-7604-49E4-A378-7464D9A0C9B2}"/>
    <dgm:cxn modelId="{6D9E7B68-F8DB-403C-9BD6-EA02AF021518}" type="presOf" srcId="{C7C7C68C-2655-4F27-B2D0-03FB86D2E8C7}" destId="{BA312B8D-E821-4805-925F-D388BB13F7E8}" srcOrd="0" destOrd="0" presId="urn:microsoft.com/office/officeart/2005/8/layout/process4"/>
    <dgm:cxn modelId="{2CEA1416-D82B-493A-81F0-D414A63DB8B4}" type="presOf" srcId="{C7C7C68C-2655-4F27-B2D0-03FB86D2E8C7}" destId="{042519C8-B0A2-47ED-AF9E-05EA26E1E43B}" srcOrd="1" destOrd="0" presId="urn:microsoft.com/office/officeart/2005/8/layout/process4"/>
    <dgm:cxn modelId="{6D20B45B-80D9-4EA4-AB54-51A2924D29A9}" srcId="{62754FB9-00D6-4A33-A494-7E6A6420C09A}" destId="{E233AD13-0A95-4610-B4F0-27BF724A193D}" srcOrd="0" destOrd="0" parTransId="{7F14A1D9-D74C-4218-BA0D-318924EE531C}" sibTransId="{A9D68C32-8CAC-4761-A6C9-C35B3881A952}"/>
    <dgm:cxn modelId="{3F74F7B6-0716-4D87-8AEA-CE0FF99D194C}" srcId="{073E1E19-E527-4D10-9081-EE7A93CA99FD}" destId="{EC850D00-A7A5-4D31-8BA0-4CA6060A2402}" srcOrd="1" destOrd="0" parTransId="{296AA4E6-C49B-47D0-86B8-ABEA9ADD5C39}" sibTransId="{2ECD0916-7E58-4AC4-9DA9-B94934A4BD30}"/>
    <dgm:cxn modelId="{55285942-5DC1-496F-B84E-54AA731978DB}" type="presOf" srcId="{7B8855B9-DFCB-43BC-9A2A-4313FA1C8952}" destId="{E27252BE-1115-45E1-AC70-BE2BE91FC656}" srcOrd="1" destOrd="0" presId="urn:microsoft.com/office/officeart/2005/8/layout/process4"/>
    <dgm:cxn modelId="{F9A5697D-74F4-45F3-B374-D8B5F744D0D1}" srcId="{62754FB9-00D6-4A33-A494-7E6A6420C09A}" destId="{C7C7C68C-2655-4F27-B2D0-03FB86D2E8C7}" srcOrd="1" destOrd="0" parTransId="{07613072-79BB-46A8-A3B2-4EE6E8750979}" sibTransId="{763CB4D8-9281-40D4-9D13-0D4DEDFC9F57}"/>
    <dgm:cxn modelId="{44C360A7-BB62-4001-BA5C-A0B09337EBB8}" srcId="{7B8855B9-DFCB-43BC-9A2A-4313FA1C8952}" destId="{FD1DD509-3ACE-4F60-AD2C-ADE2E116A386}" srcOrd="0" destOrd="0" parTransId="{64047229-6802-44F4-86DE-4C1313DA178B}" sibTransId="{471FCE5E-3F83-4D3B-9FA2-BD6CB9AE4181}"/>
    <dgm:cxn modelId="{80DE9DC4-2B1A-4C04-8653-C2705D47868F}" type="presOf" srcId="{0D4E9C7B-BDEC-4832-8105-DD3BF80F682E}" destId="{1E3DA945-9E61-4696-A5DA-02B45070DF62}" srcOrd="0" destOrd="0" presId="urn:microsoft.com/office/officeart/2005/8/layout/process4"/>
    <dgm:cxn modelId="{454FCE66-B012-4399-9170-E3611A5C4691}" type="presParOf" srcId="{A53985D1-78A8-48BB-9938-69B0EBB14E1C}" destId="{4958426C-49EC-4D53-B13C-2C315ED08126}" srcOrd="0" destOrd="0" presId="urn:microsoft.com/office/officeart/2005/8/layout/process4"/>
    <dgm:cxn modelId="{5189C9D6-5716-48DF-A850-3D69B811227F}" type="presParOf" srcId="{4958426C-49EC-4D53-B13C-2C315ED08126}" destId="{1B22120B-F986-4AFE-83DD-E866D54C06CC}" srcOrd="0" destOrd="0" presId="urn:microsoft.com/office/officeart/2005/8/layout/process4"/>
    <dgm:cxn modelId="{40AC22B5-2DE8-416E-842E-D5BC6B370DA7}" type="presParOf" srcId="{4958426C-49EC-4D53-B13C-2C315ED08126}" destId="{E27252BE-1115-45E1-AC70-BE2BE91FC656}" srcOrd="1" destOrd="0" presId="urn:microsoft.com/office/officeart/2005/8/layout/process4"/>
    <dgm:cxn modelId="{F422ED28-849E-4977-9346-8F544FCCF40A}" type="presParOf" srcId="{4958426C-49EC-4D53-B13C-2C315ED08126}" destId="{F82C8F48-D540-4CBA-B800-BB933BAF8037}" srcOrd="2" destOrd="0" presId="urn:microsoft.com/office/officeart/2005/8/layout/process4"/>
    <dgm:cxn modelId="{B18E7E80-A341-422A-A44C-DD37BE87CE80}" type="presParOf" srcId="{F82C8F48-D540-4CBA-B800-BB933BAF8037}" destId="{7920FCC9-F048-4E61-A27E-E89300006CDC}" srcOrd="0" destOrd="0" presId="urn:microsoft.com/office/officeart/2005/8/layout/process4"/>
    <dgm:cxn modelId="{FE1BF899-C64A-44FC-961C-C86442E874FD}" type="presParOf" srcId="{A53985D1-78A8-48BB-9938-69B0EBB14E1C}" destId="{6844B9B2-E6F0-4B56-90E6-6E13BCE724A7}" srcOrd="1" destOrd="0" presId="urn:microsoft.com/office/officeart/2005/8/layout/process4"/>
    <dgm:cxn modelId="{5F37E8FB-56DD-4CE4-AA8F-062FCFDB4276}" type="presParOf" srcId="{A53985D1-78A8-48BB-9938-69B0EBB14E1C}" destId="{060CFCC3-1EAF-46C4-931A-4B1CDEFABBB5}" srcOrd="2" destOrd="0" presId="urn:microsoft.com/office/officeart/2005/8/layout/process4"/>
    <dgm:cxn modelId="{1734723D-940E-48C5-AC1A-989EF1592AD4}" type="presParOf" srcId="{060CFCC3-1EAF-46C4-931A-4B1CDEFABBB5}" destId="{CFBB6856-A72F-4285-9EFB-D8E9FD166A17}" srcOrd="0" destOrd="0" presId="urn:microsoft.com/office/officeart/2005/8/layout/process4"/>
    <dgm:cxn modelId="{EBE5C356-C62C-4250-B01A-455BF60EC694}" type="presParOf" srcId="{060CFCC3-1EAF-46C4-931A-4B1CDEFABBB5}" destId="{FEB58E5A-B6B1-4CAB-B46D-1725D1FB4702}" srcOrd="1" destOrd="0" presId="urn:microsoft.com/office/officeart/2005/8/layout/process4"/>
    <dgm:cxn modelId="{C9D6C1B4-D53C-48E9-BC4F-3B98603BEC60}" type="presParOf" srcId="{060CFCC3-1EAF-46C4-931A-4B1CDEFABBB5}" destId="{035DCF05-D923-42A3-A1C6-5EC7F3DC20EB}" srcOrd="2" destOrd="0" presId="urn:microsoft.com/office/officeart/2005/8/layout/process4"/>
    <dgm:cxn modelId="{EADB46CA-B855-40AF-8593-D70495AABE5A}" type="presParOf" srcId="{035DCF05-D923-42A3-A1C6-5EC7F3DC20EB}" destId="{2B896B36-0679-4905-9006-2C4A1CCCF555}" srcOrd="0" destOrd="0" presId="urn:microsoft.com/office/officeart/2005/8/layout/process4"/>
    <dgm:cxn modelId="{C0C9C353-52A5-4A65-8D6B-360E9C1CD860}" type="presParOf" srcId="{035DCF05-D923-42A3-A1C6-5EC7F3DC20EB}" destId="{D7C11600-A30F-475F-996E-F386AEC09723}" srcOrd="1" destOrd="0" presId="urn:microsoft.com/office/officeart/2005/8/layout/process4"/>
    <dgm:cxn modelId="{2A0D50CD-BAEA-46A6-8A20-029A651CF407}" type="presParOf" srcId="{035DCF05-D923-42A3-A1C6-5EC7F3DC20EB}" destId="{F3E71BB8-A45A-4209-BFE2-241D3AA021EC}" srcOrd="2" destOrd="0" presId="urn:microsoft.com/office/officeart/2005/8/layout/process4"/>
    <dgm:cxn modelId="{ADA6E95A-BF3F-416C-97E3-7A2FE00CCBF7}" type="presParOf" srcId="{A53985D1-78A8-48BB-9938-69B0EBB14E1C}" destId="{9AD3BAC3-C457-4AC3-AC5F-2F1D969CC6B3}" srcOrd="3" destOrd="0" presId="urn:microsoft.com/office/officeart/2005/8/layout/process4"/>
    <dgm:cxn modelId="{6C654852-AA62-45C5-88B1-4DE34629A601}" type="presParOf" srcId="{A53985D1-78A8-48BB-9938-69B0EBB14E1C}" destId="{A5C9AF26-4327-436D-8107-D356271F4ADF}" srcOrd="4" destOrd="0" presId="urn:microsoft.com/office/officeart/2005/8/layout/process4"/>
    <dgm:cxn modelId="{5A0F5FFF-E1CF-4918-8E75-9330C46296DB}" type="presParOf" srcId="{A5C9AF26-4327-436D-8107-D356271F4ADF}" destId="{EB738AA4-CC1F-4AED-818D-30DDB84A84A5}" srcOrd="0" destOrd="0" presId="urn:microsoft.com/office/officeart/2005/8/layout/process4"/>
    <dgm:cxn modelId="{87C7D006-A0F0-43F7-9664-0CECB61485A7}" type="presParOf" srcId="{A5C9AF26-4327-436D-8107-D356271F4ADF}" destId="{46873168-0EBA-4B28-92FC-BABCB91B5815}" srcOrd="1" destOrd="0" presId="urn:microsoft.com/office/officeart/2005/8/layout/process4"/>
    <dgm:cxn modelId="{DEB9B234-A931-4FBC-8067-FB370E1FB06A}" type="presParOf" srcId="{A5C9AF26-4327-436D-8107-D356271F4ADF}" destId="{E5434E4B-1851-46ED-9FC8-0E7822382AE5}" srcOrd="2" destOrd="0" presId="urn:microsoft.com/office/officeart/2005/8/layout/process4"/>
    <dgm:cxn modelId="{76F7BF86-F44B-4ABA-9957-8C2492614E66}" type="presParOf" srcId="{E5434E4B-1851-46ED-9FC8-0E7822382AE5}" destId="{519E1F74-7D16-4E9C-81C5-746B69962586}" srcOrd="0" destOrd="0" presId="urn:microsoft.com/office/officeart/2005/8/layout/process4"/>
    <dgm:cxn modelId="{7803942B-BEEC-460E-8698-921E221148B6}" type="presParOf" srcId="{E5434E4B-1851-46ED-9FC8-0E7822382AE5}" destId="{22B5953A-A993-4E54-AF54-819DCC7CF0DE}" srcOrd="1" destOrd="0" presId="urn:microsoft.com/office/officeart/2005/8/layout/process4"/>
    <dgm:cxn modelId="{13F5098C-1130-4F88-8F68-A12C604F87B3}" type="presParOf" srcId="{A53985D1-78A8-48BB-9938-69B0EBB14E1C}" destId="{EC2BFD70-46AA-4F9D-AE12-8A84C7E5005D}" srcOrd="5" destOrd="0" presId="urn:microsoft.com/office/officeart/2005/8/layout/process4"/>
    <dgm:cxn modelId="{57AC9704-8E25-4821-A41B-67B38429EE1A}" type="presParOf" srcId="{A53985D1-78A8-48BB-9938-69B0EBB14E1C}" destId="{E4074261-28E7-47E0-B43C-D4FCAEDB51D3}" srcOrd="6" destOrd="0" presId="urn:microsoft.com/office/officeart/2005/8/layout/process4"/>
    <dgm:cxn modelId="{3B2420CD-C1DC-460E-9A4F-FDAC54FD8BED}" type="presParOf" srcId="{E4074261-28E7-47E0-B43C-D4FCAEDB51D3}" destId="{BA312B8D-E821-4805-925F-D388BB13F7E8}" srcOrd="0" destOrd="0" presId="urn:microsoft.com/office/officeart/2005/8/layout/process4"/>
    <dgm:cxn modelId="{C625D8F9-63DA-4B64-B864-8CE6A1DA7D2B}" type="presParOf" srcId="{E4074261-28E7-47E0-B43C-D4FCAEDB51D3}" destId="{042519C8-B0A2-47ED-AF9E-05EA26E1E43B}" srcOrd="1" destOrd="0" presId="urn:microsoft.com/office/officeart/2005/8/layout/process4"/>
    <dgm:cxn modelId="{3439AECB-18DE-4A84-8D9F-D0A7E08180C9}" type="presParOf" srcId="{E4074261-28E7-47E0-B43C-D4FCAEDB51D3}" destId="{CB481FBF-AFCB-4B8A-B3B1-36F23D98C5AC}" srcOrd="2" destOrd="0" presId="urn:microsoft.com/office/officeart/2005/8/layout/process4"/>
    <dgm:cxn modelId="{36399A46-13D0-4512-B2DF-29422D55A944}" type="presParOf" srcId="{CB481FBF-AFCB-4B8A-B3B1-36F23D98C5AC}" destId="{431399EB-9AAA-4CF0-9348-EEDABA5B0063}" srcOrd="0" destOrd="0" presId="urn:microsoft.com/office/officeart/2005/8/layout/process4"/>
    <dgm:cxn modelId="{9B824ED1-8B4E-43D8-ABF6-C2C0BFA4B7C7}" type="presParOf" srcId="{CB481FBF-AFCB-4B8A-B3B1-36F23D98C5AC}" destId="{1E3DA945-9E61-4696-A5DA-02B45070DF62}" srcOrd="1" destOrd="0" presId="urn:microsoft.com/office/officeart/2005/8/layout/process4"/>
    <dgm:cxn modelId="{D850AFDE-8666-4208-B6D0-AAAD595FEED9}" type="presParOf" srcId="{A53985D1-78A8-48BB-9938-69B0EBB14E1C}" destId="{91ACE2E2-7135-4FF1-99C7-06CE684B50F1}" srcOrd="7" destOrd="0" presId="urn:microsoft.com/office/officeart/2005/8/layout/process4"/>
    <dgm:cxn modelId="{406DD34F-538E-484C-9B29-7E1CA469461C}" type="presParOf" srcId="{A53985D1-78A8-48BB-9938-69B0EBB14E1C}" destId="{8270ED85-D3AA-40FF-BE4E-B3C955FE9C82}" srcOrd="8" destOrd="0" presId="urn:microsoft.com/office/officeart/2005/8/layout/process4"/>
    <dgm:cxn modelId="{E71C8B96-B921-4F6C-9217-5B5261477CD3}" type="presParOf" srcId="{8270ED85-D3AA-40FF-BE4E-B3C955FE9C82}" destId="{46BF9DAD-8B6C-4D68-8091-DF22F2A91E98}" srcOrd="0" destOrd="0" presId="urn:microsoft.com/office/officeart/2005/8/layout/process4"/>
    <dgm:cxn modelId="{DD7E5BC3-5D75-42DB-821E-8F86E2ACDCFC}" type="presParOf" srcId="{8270ED85-D3AA-40FF-BE4E-B3C955FE9C82}" destId="{A17AD8BD-BF1D-4DCC-BFA1-51DAEC7F214A}" srcOrd="1" destOrd="0" presId="urn:microsoft.com/office/officeart/2005/8/layout/process4"/>
    <dgm:cxn modelId="{EAF2BD33-05E0-4E22-B775-DD9DB8C736A9}" type="presParOf" srcId="{8270ED85-D3AA-40FF-BE4E-B3C955FE9C82}" destId="{BF5DDA57-02BD-4DEE-9B3A-5651FF729224}" srcOrd="2" destOrd="0" presId="urn:microsoft.com/office/officeart/2005/8/layout/process4"/>
    <dgm:cxn modelId="{F2495981-4C65-474A-BFD6-DD8787C5D271}" type="presParOf" srcId="{BF5DDA57-02BD-4DEE-9B3A-5651FF729224}" destId="{AE46570C-93EE-42AB-BC96-8E8359A7698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7252BE-1115-45E1-AC70-BE2BE91FC656}">
      <dsp:nvSpPr>
        <dsp:cNvPr id="0" name=""/>
        <dsp:cNvSpPr/>
      </dsp:nvSpPr>
      <dsp:spPr>
        <a:xfrm>
          <a:off x="0" y="4257538"/>
          <a:ext cx="5652628" cy="6984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Sąd Pracy i Ubezpieczeń Społecznych</a:t>
          </a:r>
        </a:p>
      </dsp:txBody>
      <dsp:txXfrm>
        <a:off x="0" y="4257538"/>
        <a:ext cx="5652628" cy="377181"/>
      </dsp:txXfrm>
    </dsp:sp>
    <dsp:sp modelId="{7920FCC9-F048-4E61-A27E-E89300006CDC}">
      <dsp:nvSpPr>
        <dsp:cNvPr id="0" name=""/>
        <dsp:cNvSpPr/>
      </dsp:nvSpPr>
      <dsp:spPr>
        <a:xfrm>
          <a:off x="0" y="4645948"/>
          <a:ext cx="5652628" cy="2709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Ocena orzeczenia WKD</a:t>
          </a:r>
        </a:p>
      </dsp:txBody>
      <dsp:txXfrm>
        <a:off x="0" y="4645948"/>
        <a:ext cx="5652628" cy="270906"/>
      </dsp:txXfrm>
    </dsp:sp>
    <dsp:sp modelId="{FEB58E5A-B6B1-4CAB-B46D-1725D1FB4702}">
      <dsp:nvSpPr>
        <dsp:cNvPr id="0" name=""/>
        <dsp:cNvSpPr/>
      </dsp:nvSpPr>
      <dsp:spPr>
        <a:xfrm rot="10800000">
          <a:off x="0" y="3193746"/>
          <a:ext cx="5652628" cy="107426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Wyższa Komisja Dyscyplinarna</a:t>
          </a:r>
        </a:p>
      </dsp:txBody>
      <dsp:txXfrm rot="-10800000">
        <a:off x="0" y="3193746"/>
        <a:ext cx="5652628" cy="377068"/>
      </dsp:txXfrm>
    </dsp:sp>
    <dsp:sp modelId="{2B896B36-0679-4905-9006-2C4A1CCCF555}">
      <dsp:nvSpPr>
        <dsp:cNvPr id="0" name=""/>
        <dsp:cNvSpPr/>
      </dsp:nvSpPr>
      <dsp:spPr>
        <a:xfrm>
          <a:off x="712" y="3570814"/>
          <a:ext cx="1751470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Uniewinnienie</a:t>
          </a:r>
        </a:p>
      </dsp:txBody>
      <dsp:txXfrm>
        <a:off x="712" y="3570814"/>
        <a:ext cx="1751470" cy="321206"/>
      </dsp:txXfrm>
    </dsp:sp>
    <dsp:sp modelId="{D7C11600-A30F-475F-996E-F386AEC09723}">
      <dsp:nvSpPr>
        <dsp:cNvPr id="0" name=""/>
        <dsp:cNvSpPr/>
      </dsp:nvSpPr>
      <dsp:spPr>
        <a:xfrm>
          <a:off x="1752183" y="3570814"/>
          <a:ext cx="2376422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Utrzymanie </a:t>
          </a:r>
          <a:r>
            <a:rPr lang="pl-PL" sz="1800" kern="1200" dirty="0" smtClean="0"/>
            <a:t>orzeczenia</a:t>
          </a:r>
          <a:endParaRPr lang="pl-PL" sz="1800" kern="1200" dirty="0"/>
        </a:p>
      </dsp:txBody>
      <dsp:txXfrm>
        <a:off x="1752183" y="3570814"/>
        <a:ext cx="2376422" cy="321206"/>
      </dsp:txXfrm>
    </dsp:sp>
    <dsp:sp modelId="{F3E71BB8-A45A-4209-BFE2-241D3AA021EC}">
      <dsp:nvSpPr>
        <dsp:cNvPr id="0" name=""/>
        <dsp:cNvSpPr/>
      </dsp:nvSpPr>
      <dsp:spPr>
        <a:xfrm>
          <a:off x="4128605" y="3570814"/>
          <a:ext cx="1523310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/>
            <a:t>Zwrot </a:t>
          </a:r>
          <a:r>
            <a:rPr lang="pl-PL" sz="1800" kern="1200" dirty="0"/>
            <a:t>do KD</a:t>
          </a:r>
        </a:p>
      </dsp:txBody>
      <dsp:txXfrm>
        <a:off x="4128605" y="3570814"/>
        <a:ext cx="1523310" cy="321206"/>
      </dsp:txXfrm>
    </dsp:sp>
    <dsp:sp modelId="{46873168-0EBA-4B28-92FC-BABCB91B5815}">
      <dsp:nvSpPr>
        <dsp:cNvPr id="0" name=""/>
        <dsp:cNvSpPr/>
      </dsp:nvSpPr>
      <dsp:spPr>
        <a:xfrm rot="10800000">
          <a:off x="0" y="2129954"/>
          <a:ext cx="5652628" cy="107426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Komisja Dyscyplinarna (KD)</a:t>
          </a:r>
        </a:p>
      </dsp:txBody>
      <dsp:txXfrm rot="-10800000">
        <a:off x="0" y="2129954"/>
        <a:ext cx="5652628" cy="377068"/>
      </dsp:txXfrm>
    </dsp:sp>
    <dsp:sp modelId="{519E1F74-7D16-4E9C-81C5-746B69962586}">
      <dsp:nvSpPr>
        <dsp:cNvPr id="0" name=""/>
        <dsp:cNvSpPr/>
      </dsp:nvSpPr>
      <dsp:spPr>
        <a:xfrm>
          <a:off x="0" y="2507022"/>
          <a:ext cx="2826314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Uniewinnienie</a:t>
          </a:r>
        </a:p>
      </dsp:txBody>
      <dsp:txXfrm>
        <a:off x="0" y="2507022"/>
        <a:ext cx="2826314" cy="321206"/>
      </dsp:txXfrm>
    </dsp:sp>
    <dsp:sp modelId="{22B5953A-A993-4E54-AF54-819DCC7CF0DE}">
      <dsp:nvSpPr>
        <dsp:cNvPr id="0" name=""/>
        <dsp:cNvSpPr/>
      </dsp:nvSpPr>
      <dsp:spPr>
        <a:xfrm>
          <a:off x="2826314" y="2507022"/>
          <a:ext cx="2826314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Ukaranie</a:t>
          </a:r>
        </a:p>
      </dsp:txBody>
      <dsp:txXfrm>
        <a:off x="2826314" y="2507022"/>
        <a:ext cx="2826314" cy="321206"/>
      </dsp:txXfrm>
    </dsp:sp>
    <dsp:sp modelId="{042519C8-B0A2-47ED-AF9E-05EA26E1E43B}">
      <dsp:nvSpPr>
        <dsp:cNvPr id="0" name=""/>
        <dsp:cNvSpPr/>
      </dsp:nvSpPr>
      <dsp:spPr>
        <a:xfrm rot="10800000">
          <a:off x="0" y="1064840"/>
          <a:ext cx="5652628" cy="107426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Rzecznik dyscyplinarny</a:t>
          </a:r>
        </a:p>
      </dsp:txBody>
      <dsp:txXfrm rot="-10800000">
        <a:off x="0" y="1064840"/>
        <a:ext cx="5652628" cy="377068"/>
      </dsp:txXfrm>
    </dsp:sp>
    <dsp:sp modelId="{431399EB-9AAA-4CF0-9348-EEDABA5B0063}">
      <dsp:nvSpPr>
        <dsp:cNvPr id="0" name=""/>
        <dsp:cNvSpPr/>
      </dsp:nvSpPr>
      <dsp:spPr>
        <a:xfrm>
          <a:off x="873" y="1440709"/>
          <a:ext cx="1490439" cy="3262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Umorzenie</a:t>
          </a:r>
        </a:p>
      </dsp:txBody>
      <dsp:txXfrm>
        <a:off x="873" y="1440709"/>
        <a:ext cx="1490439" cy="326249"/>
      </dsp:txXfrm>
    </dsp:sp>
    <dsp:sp modelId="{1E3DA945-9E61-4696-A5DA-02B45070DF62}">
      <dsp:nvSpPr>
        <dsp:cNvPr id="0" name=""/>
        <dsp:cNvSpPr/>
      </dsp:nvSpPr>
      <dsp:spPr>
        <a:xfrm>
          <a:off x="1491312" y="1443230"/>
          <a:ext cx="4160441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Wniosek o ukaranie</a:t>
          </a:r>
        </a:p>
      </dsp:txBody>
      <dsp:txXfrm>
        <a:off x="1491312" y="1443230"/>
        <a:ext cx="4160441" cy="321206"/>
      </dsp:txXfrm>
    </dsp:sp>
    <dsp:sp modelId="{A17AD8BD-BF1D-4DCC-BFA1-51DAEC7F214A}">
      <dsp:nvSpPr>
        <dsp:cNvPr id="0" name=""/>
        <dsp:cNvSpPr/>
      </dsp:nvSpPr>
      <dsp:spPr>
        <a:xfrm rot="10800000">
          <a:off x="0" y="2370"/>
          <a:ext cx="5652628" cy="107426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Dyrektor generalny</a:t>
          </a:r>
        </a:p>
      </dsp:txBody>
      <dsp:txXfrm rot="-10800000">
        <a:off x="0" y="2370"/>
        <a:ext cx="5652628" cy="377068"/>
      </dsp:txXfrm>
    </dsp:sp>
    <dsp:sp modelId="{AE46570C-93EE-42AB-BC96-8E8359A7698A}">
      <dsp:nvSpPr>
        <dsp:cNvPr id="0" name=""/>
        <dsp:cNvSpPr/>
      </dsp:nvSpPr>
      <dsp:spPr>
        <a:xfrm>
          <a:off x="0" y="379438"/>
          <a:ext cx="5652628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Wniosek o wszczęcie postępowania</a:t>
          </a:r>
        </a:p>
      </dsp:txBody>
      <dsp:txXfrm>
        <a:off x="0" y="379438"/>
        <a:ext cx="5652628" cy="321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5800" y="4653136"/>
            <a:ext cx="7772400" cy="714003"/>
          </a:xfrm>
        </p:spPr>
        <p:txBody>
          <a:bodyPr/>
          <a:lstStyle/>
          <a:p>
            <a:r>
              <a:rPr lang="pl-PL" dirty="0"/>
              <a:t>Prawne źródła infrastruktury etycznej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548680"/>
            <a:ext cx="7920880" cy="758984"/>
          </a:xfrm>
        </p:spPr>
        <p:txBody>
          <a:bodyPr/>
          <a:lstStyle/>
          <a:p>
            <a:r>
              <a:rPr lang="pl-PL" dirty="0"/>
              <a:t>Ćwiczenie 1 – dylematy etyczne, gr. 3</a:t>
            </a:r>
          </a:p>
        </p:txBody>
      </p:sp>
      <p:graphicFrame>
        <p:nvGraphicFramePr>
          <p:cNvPr id="5" name="Tabela 4" title="Tabelka z przykladowymi zachowaniami/czynnościami do oceny pod kątem naruszenia zasad">
            <a:extLst>
              <a:ext uri="{FF2B5EF4-FFF2-40B4-BE49-F238E27FC236}">
                <a16:creationId xmlns:a16="http://schemas.microsoft.com/office/drawing/2014/main" id="{91D49169-5798-4D21-BDBB-B5B34E36C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531360"/>
              </p:ext>
            </p:extLst>
          </p:nvPr>
        </p:nvGraphicFramePr>
        <p:xfrm>
          <a:off x="719572" y="1124744"/>
          <a:ext cx="7704855" cy="46678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575">
                  <a:extLst>
                    <a:ext uri="{9D8B030D-6E8A-4147-A177-3AD203B41FA5}">
                      <a16:colId xmlns:a16="http://schemas.microsoft.com/office/drawing/2014/main" val="2382378112"/>
                    </a:ext>
                  </a:extLst>
                </a:gridCol>
                <a:gridCol w="6316191">
                  <a:extLst>
                    <a:ext uri="{9D8B030D-6E8A-4147-A177-3AD203B41FA5}">
                      <a16:colId xmlns:a16="http://schemas.microsoft.com/office/drawing/2014/main" val="3534849027"/>
                    </a:ext>
                  </a:extLst>
                </a:gridCol>
                <a:gridCol w="828089">
                  <a:extLst>
                    <a:ext uri="{9D8B030D-6E8A-4147-A177-3AD203B41FA5}">
                      <a16:colId xmlns:a16="http://schemas.microsoft.com/office/drawing/2014/main" val="1254644345"/>
                    </a:ext>
                  </a:extLst>
                </a:gridCol>
              </a:tblGrid>
              <a:tr h="73385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Lp.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Zachowanie / czynność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???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4084353"/>
                  </a:ext>
                </a:extLst>
              </a:tr>
              <a:tr h="113835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Chwalenie się znajomościami „u góry” (kierownictwo, politycy). „Byłam wczoraj na działce u ministra, mój mąż zna się z nim jeszcze ze studiów.”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0381099"/>
                  </a:ext>
                </a:extLst>
              </a:tr>
              <a:tr h="9318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Zwrócenie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się d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 </a:t>
                      </a: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koleżanki przy innych koleżankach: „Rób jak ci mówię. Ja to studiowałam i nie mam ci teraz czasu tego tłumaczyć”.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86925060"/>
                  </a:ext>
                </a:extLst>
              </a:tr>
              <a:tr h="9318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Wykorzystywanie pomysłów współpracowników jako swoich w materiałach dla przełożonych.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93217790"/>
                  </a:ext>
                </a:extLst>
              </a:tr>
              <a:tr h="9318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Korzystanie z </a:t>
                      </a:r>
                      <a:r>
                        <a:rPr lang="pl-PL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internetu</a:t>
                      </a: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 sprawach prywatnych (mail, strony www, sieci społecznościowe) w godzinach pracy na sprzęcie służbowym.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8493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379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548680"/>
            <a:ext cx="7920880" cy="758984"/>
          </a:xfrm>
        </p:spPr>
        <p:txBody>
          <a:bodyPr/>
          <a:lstStyle/>
          <a:p>
            <a:r>
              <a:rPr lang="pl-PL" dirty="0"/>
              <a:t>Ćwiczenie 1 – dylematy etyczne, gr. 4</a:t>
            </a:r>
          </a:p>
        </p:txBody>
      </p:sp>
      <p:graphicFrame>
        <p:nvGraphicFramePr>
          <p:cNvPr id="5" name="Tabela 4" title="Tabelka z przykladowymi zachowaniami/czynnościami do oceny pod kątem naruszenia zasad">
            <a:extLst>
              <a:ext uri="{FF2B5EF4-FFF2-40B4-BE49-F238E27FC236}">
                <a16:creationId xmlns:a16="http://schemas.microsoft.com/office/drawing/2014/main" id="{91D49169-5798-4D21-BDBB-B5B34E36C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691698"/>
              </p:ext>
            </p:extLst>
          </p:nvPr>
        </p:nvGraphicFramePr>
        <p:xfrm>
          <a:off x="719572" y="1124744"/>
          <a:ext cx="7704855" cy="4938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575">
                  <a:extLst>
                    <a:ext uri="{9D8B030D-6E8A-4147-A177-3AD203B41FA5}">
                      <a16:colId xmlns:a16="http://schemas.microsoft.com/office/drawing/2014/main" val="2382378112"/>
                    </a:ext>
                  </a:extLst>
                </a:gridCol>
                <a:gridCol w="6316191">
                  <a:extLst>
                    <a:ext uri="{9D8B030D-6E8A-4147-A177-3AD203B41FA5}">
                      <a16:colId xmlns:a16="http://schemas.microsoft.com/office/drawing/2014/main" val="3534849027"/>
                    </a:ext>
                  </a:extLst>
                </a:gridCol>
                <a:gridCol w="828089">
                  <a:extLst>
                    <a:ext uri="{9D8B030D-6E8A-4147-A177-3AD203B41FA5}">
                      <a16:colId xmlns:a16="http://schemas.microsoft.com/office/drawing/2014/main" val="1254644345"/>
                    </a:ext>
                  </a:extLst>
                </a:gridCol>
              </a:tblGrid>
              <a:tr h="54045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Lp.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Zachowanie / czynność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???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4084353"/>
                  </a:ext>
                </a:extLst>
              </a:tr>
              <a:tr h="169178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Plotkowanie na korytarzu („Słyszałeś? X ma niedługo wylecieć, to za ten zawalony projekt, że to się tak długo ciągnęło, ciekawe kto poleci razem z nim / Y ma niedługo awansować i chce, żeby zastąpił go Z, ale podobno generalny ma już kogoś na to miejsce”). Przekazywanie plotek dalej.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0370334"/>
                  </a:ext>
                </a:extLst>
              </a:tr>
              <a:tr h="103644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Wykorzystywanie sprzętu służbowego dla celów prywatnych (w tym kserowanie podręczników/materiałów ze studiów etc., zadzwonienie do lekarza).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230159"/>
                  </a:ext>
                </a:extLst>
              </a:tr>
              <a:tr h="103813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Naczelnik / kierownik komentuje wobec swoich podwładnych: „ale nam zafundowali dyrektora, na niczym się nie zna”.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7781641"/>
                  </a:ext>
                </a:extLst>
              </a:tr>
              <a:tr h="63209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Nieodbieranie telefonów służbowych, nieoddzwanianie, nieodpisywanie na maile. 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0381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87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920880" cy="758984"/>
          </a:xfrm>
        </p:spPr>
        <p:txBody>
          <a:bodyPr>
            <a:normAutofit fontScale="90000"/>
          </a:bodyPr>
          <a:lstStyle/>
          <a:p>
            <a:r>
              <a:rPr lang="pl-PL" sz="4000" dirty="0"/>
              <a:t>Najważniejsze instytucje koordynujące działania w sferze etyki </a:t>
            </a:r>
            <a:r>
              <a:rPr lang="pl-PL" sz="4000" dirty="0" smtClean="0"/>
              <a:t/>
            </a:r>
            <a:br>
              <a:rPr lang="pl-PL" sz="4000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2636912"/>
            <a:ext cx="7920880" cy="3456384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Szef Służby Cywilnej</a:t>
            </a:r>
          </a:p>
          <a:p>
            <a:pPr lvl="0"/>
            <a:r>
              <a:rPr lang="pl-PL" dirty="0"/>
              <a:t>Rada Służby Publicznej</a:t>
            </a:r>
          </a:p>
          <a:p>
            <a:pPr lvl="0"/>
            <a:r>
              <a:rPr lang="pl-PL" dirty="0"/>
              <a:t>Dyrektor generalny urzędu</a:t>
            </a:r>
          </a:p>
          <a:p>
            <a:pPr lvl="0"/>
            <a:r>
              <a:rPr lang="pl-PL" dirty="0"/>
              <a:t>Wyższa Komisja Dyscyplinarna</a:t>
            </a:r>
          </a:p>
          <a:p>
            <a:pPr lvl="0"/>
            <a:r>
              <a:rPr lang="pl-PL" dirty="0"/>
              <a:t>Główna Komisja Orzekająca</a:t>
            </a:r>
          </a:p>
          <a:p>
            <a:pPr lvl="0"/>
            <a:r>
              <a:rPr lang="pl-PL" dirty="0"/>
              <a:t>Najwyższa Izba </a:t>
            </a:r>
            <a:r>
              <a:rPr lang="pl-PL" dirty="0" smtClean="0"/>
              <a:t>Kontroli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259632" y="206084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</a:rPr>
              <a:t>(uczestniczące w działaniach z dotyczących etyki w </a:t>
            </a:r>
            <a:r>
              <a:rPr lang="pl-PL" b="1" dirty="0" smtClean="0">
                <a:solidFill>
                  <a:schemeClr val="accent1"/>
                </a:solidFill>
              </a:rPr>
              <a:t>służbie cywilnej) </a:t>
            </a:r>
            <a:r>
              <a:rPr lang="pl-PL" b="1" dirty="0">
                <a:solidFill>
                  <a:schemeClr val="accent1"/>
                </a:solidFill>
              </a:rPr>
              <a:t>:</a:t>
            </a:r>
            <a:br>
              <a:rPr lang="pl-PL" b="1" dirty="0">
                <a:solidFill>
                  <a:schemeClr val="accent1"/>
                </a:solidFill>
              </a:rPr>
            </a:br>
            <a:endParaRPr lang="pl-PL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91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57271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Podstawy prawne infrastruktury etycznej</a:t>
            </a: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Konstytucja</a:t>
            </a:r>
          </a:p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RP</a:t>
            </a:r>
            <a:endParaRPr lang="pl-PL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4E58572-32C1-4F22-9005-C9D252D02705}"/>
              </a:ext>
            </a:extLst>
          </p:cNvPr>
          <p:cNvSpPr txBox="1"/>
          <p:nvPr/>
        </p:nvSpPr>
        <p:spPr>
          <a:xfrm>
            <a:off x="2771800" y="1340768"/>
            <a:ext cx="55446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zawodowa, rzetelna, bezstronna i politycznie neutralna służba cywilna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jednakowe zasady dostępu do służby publicznej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prawo do informacji publicznej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0D8EBA06-D0C3-4C6F-B591-1DC31CA30876}"/>
              </a:ext>
            </a:extLst>
          </p:cNvPr>
          <p:cNvSpPr txBox="1">
            <a:spLocks/>
          </p:cNvSpPr>
          <p:nvPr/>
        </p:nvSpPr>
        <p:spPr>
          <a:xfrm>
            <a:off x="611560" y="2924944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Ustawa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o służbie cywilnej</a:t>
            </a:r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504985BA-3FF6-4264-92EB-80DFB2481CE6}"/>
              </a:ext>
            </a:extLst>
          </p:cNvPr>
          <p:cNvSpPr txBox="1"/>
          <p:nvPr/>
        </p:nvSpPr>
        <p:spPr>
          <a:xfrm>
            <a:off x="2771800" y="2924944"/>
            <a:ext cx="576064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7 obowiązków członka korpusu (art. 76) – rozszerzonych w zasadach </a:t>
            </a:r>
            <a:r>
              <a:rPr lang="pl-PL" dirty="0" smtClean="0"/>
              <a:t>służby cywilnej </a:t>
            </a:r>
            <a:r>
              <a:rPr lang="pl-PL" dirty="0"/>
              <a:t>i zasadach etyki korpusu </a:t>
            </a:r>
            <a:r>
              <a:rPr lang="pl-PL" dirty="0" smtClean="0"/>
              <a:t>służby cywilnej</a:t>
            </a:r>
            <a:endParaRPr lang="pl-PL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Wykonywanie poleceń przełożonych, ale nieprowadzących do przestępstwa czy wykroczenia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Ograniczenia partyjne, samorządowe i związkowe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Zapobieganie konfliktowi interesów (podległość, zgoda na zarobkowanie)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Odpowiedzialność dyscyplinarna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Delegacja do wydania Zarządzenia nr 70</a:t>
            </a:r>
          </a:p>
        </p:txBody>
      </p:sp>
    </p:spTree>
    <p:extLst>
      <p:ext uri="{BB962C8B-B14F-4D97-AF65-F5344CB8AC3E}">
        <p14:creationId xmlns:p14="http://schemas.microsoft.com/office/powerpoint/2010/main" val="216851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7019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Podstawy prawne infrastruktury etycznej</a:t>
            </a: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1797761"/>
            <a:ext cx="3528392" cy="61266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b="1" dirty="0">
                <a:solidFill>
                  <a:srgbClr val="376092"/>
                </a:solidFill>
              </a:rPr>
              <a:t>Zasady służby cywilnej</a:t>
            </a:r>
            <a:endParaRPr lang="pl-PL" sz="2400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4E58572-32C1-4F22-9005-C9D252D02705}"/>
              </a:ext>
            </a:extLst>
          </p:cNvPr>
          <p:cNvSpPr txBox="1"/>
          <p:nvPr/>
        </p:nvSpPr>
        <p:spPr>
          <a:xfrm>
            <a:off x="611560" y="2410430"/>
            <a:ext cx="482453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l-PL" dirty="0"/>
              <a:t>1) legalizmu, praworządności i pogłębiania zaufania do organów państwa;</a:t>
            </a:r>
          </a:p>
          <a:p>
            <a:pPr>
              <a:spcAft>
                <a:spcPts val="600"/>
              </a:spcAft>
            </a:pPr>
            <a:r>
              <a:rPr lang="pl-PL" dirty="0"/>
              <a:t>2) ochrony praw człowieka i obywatela;</a:t>
            </a:r>
          </a:p>
          <a:p>
            <a:pPr>
              <a:spcAft>
                <a:spcPts val="600"/>
              </a:spcAft>
            </a:pPr>
            <a:r>
              <a:rPr lang="pl-PL" dirty="0"/>
              <a:t>3) bezinteresowności;</a:t>
            </a:r>
          </a:p>
          <a:p>
            <a:pPr>
              <a:spcAft>
                <a:spcPts val="600"/>
              </a:spcAft>
            </a:pPr>
            <a:r>
              <a:rPr lang="pl-PL" dirty="0"/>
              <a:t>4) jawności i przejrzystości;</a:t>
            </a:r>
          </a:p>
          <a:p>
            <a:pPr>
              <a:spcAft>
                <a:spcPts val="600"/>
              </a:spcAft>
            </a:pPr>
            <a:r>
              <a:rPr lang="pl-PL" dirty="0"/>
              <a:t>5) dochowania tajemnicy;</a:t>
            </a:r>
          </a:p>
          <a:p>
            <a:pPr>
              <a:spcAft>
                <a:spcPts val="600"/>
              </a:spcAft>
            </a:pPr>
            <a:r>
              <a:rPr lang="pl-PL" dirty="0"/>
              <a:t>6) profesjonalizmu;</a:t>
            </a:r>
          </a:p>
          <a:p>
            <a:pPr>
              <a:spcAft>
                <a:spcPts val="600"/>
              </a:spcAft>
            </a:pPr>
            <a:r>
              <a:rPr lang="pl-PL" dirty="0"/>
              <a:t>7) odpowiedzialności za działanie lub zaniechanie działania;</a:t>
            </a:r>
          </a:p>
          <a:p>
            <a:pPr>
              <a:spcAft>
                <a:spcPts val="600"/>
              </a:spcAft>
            </a:pPr>
            <a:r>
              <a:rPr lang="pl-PL" dirty="0"/>
              <a:t>8) racjonalnego gospodarowania;</a:t>
            </a:r>
          </a:p>
          <a:p>
            <a:pPr>
              <a:spcAft>
                <a:spcPts val="600"/>
              </a:spcAft>
            </a:pPr>
            <a:r>
              <a:rPr lang="pl-PL" dirty="0"/>
              <a:t>9) zasada otwartości i konkurencyjności naboru.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0D8EBA06-D0C3-4C6F-B591-1DC31CA30876}"/>
              </a:ext>
            </a:extLst>
          </p:cNvPr>
          <p:cNvSpPr txBox="1">
            <a:spLocks/>
          </p:cNvSpPr>
          <p:nvPr/>
        </p:nvSpPr>
        <p:spPr>
          <a:xfrm>
            <a:off x="5436096" y="1660187"/>
            <a:ext cx="3384376" cy="88603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Zasady etyki korpusu służby cywilnej</a:t>
            </a:r>
            <a:endParaRPr lang="pl-PL" sz="2400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B83374D2-789F-4071-8999-4DA8CDDB241B}"/>
              </a:ext>
            </a:extLst>
          </p:cNvPr>
          <p:cNvSpPr/>
          <p:nvPr/>
        </p:nvSpPr>
        <p:spPr>
          <a:xfrm>
            <a:off x="5436096" y="2420888"/>
            <a:ext cx="2808312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 godnego zachowania;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 służby publicznej;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 lojalności;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 neutralności politycznej;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 bezstronności;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 rzetelności.</a:t>
            </a:r>
            <a:endParaRPr lang="pl-PL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83B5B5A-F57A-4CBD-ABFB-5B8C0085007D}"/>
              </a:ext>
            </a:extLst>
          </p:cNvPr>
          <p:cNvSpPr txBox="1">
            <a:spLocks/>
          </p:cNvSpPr>
          <p:nvPr/>
        </p:nvSpPr>
        <p:spPr>
          <a:xfrm>
            <a:off x="598914" y="1124744"/>
            <a:ext cx="7933526" cy="61266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Zarządzenie nr 70 Prezesa Rady Ministrów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491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animBg="1"/>
      <p:bldP spid="3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41135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Podstawy prawne infrastruktury etycznej</a:t>
            </a: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3024336" cy="153232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Ustawa o finansach publicznych</a:t>
            </a:r>
            <a:endParaRPr lang="pl-PL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4E58572-32C1-4F22-9005-C9D252D02705}"/>
              </a:ext>
            </a:extLst>
          </p:cNvPr>
          <p:cNvSpPr txBox="1"/>
          <p:nvPr/>
        </p:nvSpPr>
        <p:spPr>
          <a:xfrm>
            <a:off x="3419872" y="1334752"/>
            <a:ext cx="511256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jawność finansów publicznych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racjonalne gospodarowanie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kontrola zarządcza, w tym: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zapewnienie przestrzegania i promowania zasad etycznego postępowania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926AD42C-C989-4DAA-9C9C-932F01464033}"/>
              </a:ext>
            </a:extLst>
          </p:cNvPr>
          <p:cNvSpPr txBox="1">
            <a:spLocks/>
          </p:cNvSpPr>
          <p:nvPr/>
        </p:nvSpPr>
        <p:spPr>
          <a:xfrm>
            <a:off x="612985" y="3278359"/>
            <a:ext cx="3024336" cy="153232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Kodeks postępowania administracyjnego</a:t>
            </a:r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926EE04B-9A49-423D-B223-DD0B2A3FA2FB}"/>
              </a:ext>
            </a:extLst>
          </p:cNvPr>
          <p:cNvSpPr txBox="1"/>
          <p:nvPr/>
        </p:nvSpPr>
        <p:spPr>
          <a:xfrm>
            <a:off x="3419872" y="3252920"/>
            <a:ext cx="511256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organy administracji publicznej działają na podstawie przepisów prawa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stoją na straży praworządności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wątpliwości są rozstrzygane na korzyść strony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prowadzą postępowanie w sposób budzący zaufanie jego uczestników do władzy publicznej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czuwają, aby strony nie poniosły szkody z powodu nieznajomości prawa 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3B6AC812-C58E-4BE9-8629-2F0DAD0FAF06}"/>
              </a:ext>
            </a:extLst>
          </p:cNvPr>
          <p:cNvSpPr txBox="1">
            <a:spLocks/>
          </p:cNvSpPr>
          <p:nvPr/>
        </p:nvSpPr>
        <p:spPr>
          <a:xfrm>
            <a:off x="611560" y="5858647"/>
            <a:ext cx="7704856" cy="59468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Przepisy zapobiegające konfliktowi interesów </a:t>
            </a:r>
            <a:r>
              <a:rPr lang="pl-PL" sz="1800" dirty="0"/>
              <a:t>(w dalszej części)</a:t>
            </a:r>
          </a:p>
        </p:txBody>
      </p:sp>
    </p:spTree>
    <p:extLst>
      <p:ext uri="{BB962C8B-B14F-4D97-AF65-F5344CB8AC3E}">
        <p14:creationId xmlns:p14="http://schemas.microsoft.com/office/powerpoint/2010/main" val="333598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7" grpId="0" animBg="1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Zasada legalizmu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5326" y="1268760"/>
            <a:ext cx="7920880" cy="15121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dirty="0"/>
              <a:t>Do kogo stosują się następujące zasady? </a:t>
            </a:r>
          </a:p>
          <a:p>
            <a:r>
              <a:rPr lang="pl-PL" sz="2400" dirty="0"/>
              <a:t>Co nie jest zabronione - to jest dozwolone</a:t>
            </a:r>
          </a:p>
          <a:p>
            <a:r>
              <a:rPr lang="pl-PL" sz="2400" dirty="0"/>
              <a:t>Co nie jest dozwolone - to jest zabronione</a:t>
            </a:r>
          </a:p>
          <a:p>
            <a:pPr marL="457200" lvl="1" indent="0">
              <a:buNone/>
            </a:pPr>
            <a:endParaRPr lang="pl-PL" sz="2800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2879386"/>
            <a:ext cx="7920880" cy="10801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Organy władzy publicznej </a:t>
            </a:r>
          </a:p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działają na podstawie i w granicach prawa</a:t>
            </a:r>
            <a:endParaRPr lang="pl-PL" sz="1800" dirty="0"/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1F48E39F-6808-4E8E-AA5A-5B62D1F03B46}"/>
              </a:ext>
            </a:extLst>
          </p:cNvPr>
          <p:cNvSpPr txBox="1">
            <a:spLocks/>
          </p:cNvSpPr>
          <p:nvPr/>
        </p:nvSpPr>
        <p:spPr>
          <a:xfrm>
            <a:off x="6372200" y="1763262"/>
            <a:ext cx="2304256" cy="939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dirty="0"/>
              <a:t>- obywatele.</a:t>
            </a:r>
          </a:p>
          <a:p>
            <a:pPr marL="0" indent="0">
              <a:buNone/>
            </a:pPr>
            <a:r>
              <a:rPr lang="pl-PL" sz="2400" dirty="0"/>
              <a:t>- władze.</a:t>
            </a:r>
          </a:p>
          <a:p>
            <a:pPr marL="457200" lvl="1" indent="0">
              <a:buFont typeface="+mj-lt"/>
              <a:buNone/>
            </a:pPr>
            <a:endParaRPr lang="pl-PL" sz="2800" dirty="0"/>
          </a:p>
        </p:txBody>
      </p:sp>
      <p:sp>
        <p:nvSpPr>
          <p:cNvPr id="3" name="Wstęga: nachylona w dół 2">
            <a:extLst>
              <a:ext uri="{FF2B5EF4-FFF2-40B4-BE49-F238E27FC236}">
                <a16:creationId xmlns:a16="http://schemas.microsoft.com/office/drawing/2014/main" id="{C8601D20-792C-4577-A04E-1D5CDB64C626}"/>
              </a:ext>
            </a:extLst>
          </p:cNvPr>
          <p:cNvSpPr/>
          <p:nvPr/>
        </p:nvSpPr>
        <p:spPr>
          <a:xfrm>
            <a:off x="6551712" y="2865836"/>
            <a:ext cx="2592288" cy="451927"/>
          </a:xfrm>
          <a:prstGeom prst="ribbon">
            <a:avLst>
              <a:gd name="adj1" fmla="val 16667"/>
              <a:gd name="adj2" fmla="val 71846"/>
            </a:avLst>
          </a:prstGeom>
          <a:solidFill>
            <a:srgbClr val="FFFFFF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Art. 7 Konstytucji </a:t>
            </a:r>
          </a:p>
        </p:txBody>
      </p:sp>
      <p:sp>
        <p:nvSpPr>
          <p:cNvPr id="7" name="Strzałka: w dół 6" title="Strzałka w dół">
            <a:extLst>
              <a:ext uri="{FF2B5EF4-FFF2-40B4-BE49-F238E27FC236}">
                <a16:creationId xmlns:a16="http://schemas.microsoft.com/office/drawing/2014/main" id="{4BE13C22-98DC-4346-9A68-04812EF71BBA}"/>
              </a:ext>
            </a:extLst>
          </p:cNvPr>
          <p:cNvSpPr/>
          <p:nvPr/>
        </p:nvSpPr>
        <p:spPr>
          <a:xfrm>
            <a:off x="3995936" y="4157961"/>
            <a:ext cx="1152128" cy="1129651"/>
          </a:xfrm>
          <a:prstGeom prst="downArrow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56D7AA65-8B01-4CDC-B21A-B34E0C0272DC}"/>
              </a:ext>
            </a:extLst>
          </p:cNvPr>
          <p:cNvSpPr txBox="1">
            <a:spLocks/>
          </p:cNvSpPr>
          <p:nvPr/>
        </p:nvSpPr>
        <p:spPr>
          <a:xfrm>
            <a:off x="611560" y="5475344"/>
            <a:ext cx="7920880" cy="477607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b="1" dirty="0">
                <a:solidFill>
                  <a:srgbClr val="376092"/>
                </a:solidFill>
              </a:rPr>
              <a:t>Administracja działa na podstawie i w granicach prawa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22784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animBg="1"/>
      <p:bldP spid="6" grpId="0" uiExpand="1" build="p"/>
      <p:bldP spid="3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Odpowiedzialność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4E58572-32C1-4F22-9005-C9D252D02705}"/>
              </a:ext>
            </a:extLst>
          </p:cNvPr>
          <p:cNvSpPr txBox="1"/>
          <p:nvPr/>
        </p:nvSpPr>
        <p:spPr>
          <a:xfrm>
            <a:off x="503548" y="1560562"/>
            <a:ext cx="2134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ustawa o służbie cywilnej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926AD42C-C989-4DAA-9C9C-932F01464033}"/>
              </a:ext>
            </a:extLst>
          </p:cNvPr>
          <p:cNvSpPr txBox="1">
            <a:spLocks/>
          </p:cNvSpPr>
          <p:nvPr/>
        </p:nvSpPr>
        <p:spPr>
          <a:xfrm>
            <a:off x="359532" y="1124744"/>
            <a:ext cx="2520280" cy="58268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Dyscyplinarna</a:t>
            </a:r>
            <a:endParaRPr lang="pl-PL" dirty="0"/>
          </a:p>
        </p:txBody>
      </p:sp>
      <p:graphicFrame>
        <p:nvGraphicFramePr>
          <p:cNvPr id="6" name="Diagram 5" title="Tabela: schwmat postępowania dyscyplinarnego">
            <a:extLst>
              <a:ext uri="{FF2B5EF4-FFF2-40B4-BE49-F238E27FC236}">
                <a16:creationId xmlns:a16="http://schemas.microsoft.com/office/drawing/2014/main" id="{AB76E385-0DAF-4AC8-855B-D7F45070AA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7161215"/>
              </p:ext>
            </p:extLst>
          </p:nvPr>
        </p:nvGraphicFramePr>
        <p:xfrm>
          <a:off x="2987824" y="1124744"/>
          <a:ext cx="5652628" cy="4958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Prostokąt 2">
            <a:extLst>
              <a:ext uri="{FF2B5EF4-FFF2-40B4-BE49-F238E27FC236}">
                <a16:creationId xmlns:a16="http://schemas.microsoft.com/office/drawing/2014/main" id="{FD912462-3A56-4B2D-97FE-A73062439B34}"/>
              </a:ext>
            </a:extLst>
          </p:cNvPr>
          <p:cNvSpPr/>
          <p:nvPr/>
        </p:nvSpPr>
        <p:spPr>
          <a:xfrm>
            <a:off x="503548" y="2297485"/>
            <a:ext cx="2134515" cy="378565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Członek korpusu służby cywilnej odpowiada dyscyplinarnie za naruszenie obowiązków członka korpusu służby cywilnej.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6855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Odpowiedzialność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926EE04B-9A49-423D-B223-DD0B2A3FA2FB}"/>
              </a:ext>
            </a:extLst>
          </p:cNvPr>
          <p:cNvSpPr txBox="1"/>
          <p:nvPr/>
        </p:nvSpPr>
        <p:spPr>
          <a:xfrm>
            <a:off x="1907704" y="1253713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kodeks karny, przepisy karne w innych ustawach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3F618F54-C359-405A-9A5B-886C21DDCF99}"/>
              </a:ext>
            </a:extLst>
          </p:cNvPr>
          <p:cNvSpPr txBox="1">
            <a:spLocks/>
          </p:cNvSpPr>
          <p:nvPr/>
        </p:nvSpPr>
        <p:spPr>
          <a:xfrm>
            <a:off x="611560" y="1193200"/>
            <a:ext cx="2520280" cy="58268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Karna</a:t>
            </a:r>
            <a:endParaRPr lang="pl-PL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F9E3C494-6999-425F-8704-FDA70BC62987}"/>
              </a:ext>
            </a:extLst>
          </p:cNvPr>
          <p:cNvSpPr txBox="1"/>
          <p:nvPr/>
        </p:nvSpPr>
        <p:spPr>
          <a:xfrm>
            <a:off x="611560" y="2132856"/>
            <a:ext cx="777686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Przyjęcie nienależnej korzyści majątkowej lub osobistej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Ujawnienie prawnie chronionej informacji wbrew przepisom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Nieudostępnienie informacji publicznej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Przestępstwa przeciwko wiarygodności dokumentów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Wyrządzenie znacznej szkody majątkowej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Przekroczenie uprawnień lub niedopełnienie obowiązków wywołujące szkodę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Ustawianie przetargów</a:t>
            </a:r>
          </a:p>
        </p:txBody>
      </p:sp>
    </p:spTree>
    <p:extLst>
      <p:ext uri="{BB962C8B-B14F-4D97-AF65-F5344CB8AC3E}">
        <p14:creationId xmlns:p14="http://schemas.microsoft.com/office/powerpoint/2010/main" val="259175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7" y="620688"/>
            <a:ext cx="7920880" cy="758984"/>
          </a:xfrm>
        </p:spPr>
        <p:txBody>
          <a:bodyPr/>
          <a:lstStyle/>
          <a:p>
            <a:r>
              <a:rPr lang="pl-PL" dirty="0"/>
              <a:t>Ćwiczenie 1 – dylematy etyczne, gr.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196752"/>
            <a:ext cx="770485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200" dirty="0"/>
              <a:t>Oceń poniższe zachowania pod kątem naruszenia zasad s.c. i zasad etyki korpusu s.c.:  </a:t>
            </a:r>
            <a:r>
              <a:rPr lang="pl-PL" sz="2200" b="1" dirty="0">
                <a:solidFill>
                  <a:srgbClr val="376092"/>
                </a:solidFill>
              </a:rPr>
              <a:t>nie narusza / to zależy / zawsze narusza. </a:t>
            </a:r>
            <a:r>
              <a:rPr lang="pl-PL" sz="2200" dirty="0"/>
              <a:t>Jak może być odebrane przez klientów i współpracowników?</a:t>
            </a:r>
          </a:p>
        </p:txBody>
      </p:sp>
      <p:graphicFrame>
        <p:nvGraphicFramePr>
          <p:cNvPr id="5" name="Tabela 4" title="Tabelka z przykladowymi zachowaniami/czynnościami do oceny pod kątem naruszenia zasad">
            <a:extLst>
              <a:ext uri="{FF2B5EF4-FFF2-40B4-BE49-F238E27FC236}">
                <a16:creationId xmlns:a16="http://schemas.microsoft.com/office/drawing/2014/main" id="{91D49169-5798-4D21-BDBB-B5B34E36C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49933"/>
              </p:ext>
            </p:extLst>
          </p:nvPr>
        </p:nvGraphicFramePr>
        <p:xfrm>
          <a:off x="719570" y="2376756"/>
          <a:ext cx="7704855" cy="38605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575">
                  <a:extLst>
                    <a:ext uri="{9D8B030D-6E8A-4147-A177-3AD203B41FA5}">
                      <a16:colId xmlns:a16="http://schemas.microsoft.com/office/drawing/2014/main" val="2382378112"/>
                    </a:ext>
                  </a:extLst>
                </a:gridCol>
                <a:gridCol w="6316191">
                  <a:extLst>
                    <a:ext uri="{9D8B030D-6E8A-4147-A177-3AD203B41FA5}">
                      <a16:colId xmlns:a16="http://schemas.microsoft.com/office/drawing/2014/main" val="3534849027"/>
                    </a:ext>
                  </a:extLst>
                </a:gridCol>
                <a:gridCol w="828089">
                  <a:extLst>
                    <a:ext uri="{9D8B030D-6E8A-4147-A177-3AD203B41FA5}">
                      <a16:colId xmlns:a16="http://schemas.microsoft.com/office/drawing/2014/main" val="1254644345"/>
                    </a:ext>
                  </a:extLst>
                </a:gridCol>
              </a:tblGrid>
              <a:tr h="49910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Lp.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Zachowanie / czynność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???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4084353"/>
                  </a:ext>
                </a:extLst>
              </a:tr>
              <a:tr h="1006700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1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Skorzystanie z samochodu służbowego na powrót wieczorem do domu w sytuacji, gdy szef zlecił pilne zadania do wykonania po standardowych godzinach pracy.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0370334"/>
                  </a:ext>
                </a:extLst>
              </a:tr>
              <a:tr h="792069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2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Korzystanie z sieci społecznościowych / sprawdzanie e-maili prywatnych w </a:t>
                      </a:r>
                      <a:r>
                        <a:rPr lang="pl-PL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internecie</a:t>
                      </a: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 czasie pracy na sprzęcie prywatnym.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230159"/>
                  </a:ext>
                </a:extLst>
              </a:tr>
              <a:tr h="908859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3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Nabijanie mil na kartach premiowych linii lotniczych za wyjazdy służbowe, nabijanie punktów na kartach lojalnościowych za zakupy służbowe.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7781641"/>
                  </a:ext>
                </a:extLst>
              </a:tr>
              <a:tr h="653827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4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Przyspieszenie załatwienia sprawy na prośbę interesanta (przesunięcie w kolejce lub załatwienie poza kolejką).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0381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766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548680"/>
            <a:ext cx="7920880" cy="758984"/>
          </a:xfrm>
        </p:spPr>
        <p:txBody>
          <a:bodyPr/>
          <a:lstStyle/>
          <a:p>
            <a:r>
              <a:rPr lang="pl-PL" dirty="0"/>
              <a:t>Ćwiczenie 1 – dylematy etyczne, gr. 2</a:t>
            </a:r>
          </a:p>
        </p:txBody>
      </p:sp>
      <p:graphicFrame>
        <p:nvGraphicFramePr>
          <p:cNvPr id="5" name="Tabela 4" title="Tabelka z przykladowymi zachowaniami/czynnościami do oceny pod kątem naruszenia zasad">
            <a:extLst>
              <a:ext uri="{FF2B5EF4-FFF2-40B4-BE49-F238E27FC236}">
                <a16:creationId xmlns:a16="http://schemas.microsoft.com/office/drawing/2014/main" id="{91D49169-5798-4D21-BDBB-B5B34E36C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349043"/>
              </p:ext>
            </p:extLst>
          </p:nvPr>
        </p:nvGraphicFramePr>
        <p:xfrm>
          <a:off x="719572" y="1124744"/>
          <a:ext cx="7704855" cy="5184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575">
                  <a:extLst>
                    <a:ext uri="{9D8B030D-6E8A-4147-A177-3AD203B41FA5}">
                      <a16:colId xmlns:a16="http://schemas.microsoft.com/office/drawing/2014/main" val="2382378112"/>
                    </a:ext>
                  </a:extLst>
                </a:gridCol>
                <a:gridCol w="6316191">
                  <a:extLst>
                    <a:ext uri="{9D8B030D-6E8A-4147-A177-3AD203B41FA5}">
                      <a16:colId xmlns:a16="http://schemas.microsoft.com/office/drawing/2014/main" val="3534849027"/>
                    </a:ext>
                  </a:extLst>
                </a:gridCol>
                <a:gridCol w="828089">
                  <a:extLst>
                    <a:ext uri="{9D8B030D-6E8A-4147-A177-3AD203B41FA5}">
                      <a16:colId xmlns:a16="http://schemas.microsoft.com/office/drawing/2014/main" val="1254644345"/>
                    </a:ext>
                  </a:extLst>
                </a:gridCol>
              </a:tblGrid>
              <a:tr h="411975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Lp.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Zachowanie / czynność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???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4084353"/>
                  </a:ext>
                </a:extLst>
              </a:tr>
              <a:tr h="109860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Wychodzenie „na chwilę” do innego urzędu w sprawach prywatnych, gdy godziny urzędowania innego urzędu pokrywają się z naszymi godzinami pracy.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0370334"/>
                  </a:ext>
                </a:extLst>
              </a:tr>
              <a:tr h="91292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Przyjmowanie drobnych gadżetów promocyjno-reklamowych od firm na konferencjach, targach, wystawach, uroczystościach itp.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230159"/>
                  </a:ext>
                </a:extLst>
              </a:tr>
              <a:tr h="13805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Udokumentowanie pewnych podjętych czynności niezgodnie z ich rzeczywistym przebiegiem, aby zapobiec opóźnieniom (np. członek komisji konkursowej składa podpis na liście obecności po zakończeniu posiedzenia, aby udokumentować kworum, inaczej posiedzenie trzeba by było przenieść na kolejny miesiąc).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04061632"/>
                  </a:ext>
                </a:extLst>
              </a:tr>
              <a:tr h="13805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Nieprzestrzeganie nieżyciowych (wg ciebie) procedur bezpieczeństwa informatycznego (np. przesyłanie plików służbowych na konta prywatne, aby móc popracować nad nimi wieczorem w domu, gdy muszą być gotowe na następny dzień).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0184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31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2388</TotalTime>
  <Words>976</Words>
  <Application>Microsoft Office PowerPoint</Application>
  <PresentationFormat>Pokaz na ekranie (4:3)</PresentationFormat>
  <Paragraphs>152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Motyw pakietu Office</vt:lpstr>
      <vt:lpstr>Prawne źródła infrastruktury etycznej</vt:lpstr>
      <vt:lpstr>Podstawy prawne infrastruktury etycznej</vt:lpstr>
      <vt:lpstr>Podstawy prawne infrastruktury etycznej</vt:lpstr>
      <vt:lpstr>Podstawy prawne infrastruktury etycznej</vt:lpstr>
      <vt:lpstr>Zasada legalizmu</vt:lpstr>
      <vt:lpstr>Odpowiedzialność</vt:lpstr>
      <vt:lpstr>Odpowiedzialność</vt:lpstr>
      <vt:lpstr>Ćwiczenie 1 – dylematy etyczne, gr. 1</vt:lpstr>
      <vt:lpstr>Ćwiczenie 1 – dylematy etyczne, gr. 2</vt:lpstr>
      <vt:lpstr>Ćwiczenie 1 – dylematy etyczne, gr. 3</vt:lpstr>
      <vt:lpstr>Ćwiczenie 1 – dylematy etyczne, gr. 4</vt:lpstr>
      <vt:lpstr>Najważniejsze instytucje koordynujące działania w sferze etyki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234</cp:revision>
  <dcterms:created xsi:type="dcterms:W3CDTF">2017-10-06T10:47:42Z</dcterms:created>
  <dcterms:modified xsi:type="dcterms:W3CDTF">2023-07-19T11:40:27Z</dcterms:modified>
</cp:coreProperties>
</file>